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754" r:id="rId5"/>
    <p:sldMasterId id="2147483771" r:id="rId6"/>
    <p:sldMasterId id="2147483788" r:id="rId7"/>
    <p:sldMasterId id="2147483805" r:id="rId8"/>
    <p:sldMasterId id="2147483822" r:id="rId9"/>
  </p:sldMasterIdLst>
  <p:notesMasterIdLst>
    <p:notesMasterId r:id="rId65"/>
  </p:notesMasterIdLst>
  <p:handoutMasterIdLst>
    <p:handoutMasterId r:id="rId66"/>
  </p:handoutMasterIdLst>
  <p:sldIdLst>
    <p:sldId id="418" r:id="rId10"/>
    <p:sldId id="409" r:id="rId11"/>
    <p:sldId id="353" r:id="rId12"/>
    <p:sldId id="354" r:id="rId13"/>
    <p:sldId id="355" r:id="rId14"/>
    <p:sldId id="411" r:id="rId15"/>
    <p:sldId id="412" r:id="rId16"/>
    <p:sldId id="413" r:id="rId17"/>
    <p:sldId id="359" r:id="rId18"/>
    <p:sldId id="360" r:id="rId19"/>
    <p:sldId id="361" r:id="rId20"/>
    <p:sldId id="362" r:id="rId21"/>
    <p:sldId id="363" r:id="rId22"/>
    <p:sldId id="364" r:id="rId23"/>
    <p:sldId id="416" r:id="rId24"/>
    <p:sldId id="366" r:id="rId25"/>
    <p:sldId id="367" r:id="rId26"/>
    <p:sldId id="368" r:id="rId27"/>
    <p:sldId id="369" r:id="rId28"/>
    <p:sldId id="419"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420" r:id="rId48"/>
    <p:sldId id="390" r:id="rId49"/>
    <p:sldId id="391" r:id="rId50"/>
    <p:sldId id="417" r:id="rId51"/>
    <p:sldId id="393" r:id="rId52"/>
    <p:sldId id="394" r:id="rId53"/>
    <p:sldId id="398" r:id="rId54"/>
    <p:sldId id="399" r:id="rId55"/>
    <p:sldId id="400" r:id="rId56"/>
    <p:sldId id="401" r:id="rId57"/>
    <p:sldId id="402" r:id="rId58"/>
    <p:sldId id="403" r:id="rId59"/>
    <p:sldId id="404" r:id="rId60"/>
    <p:sldId id="405" r:id="rId61"/>
    <p:sldId id="406" r:id="rId62"/>
    <p:sldId id="421" r:id="rId63"/>
    <p:sldId id="408" r:id="rId64"/>
  </p:sldIdLst>
  <p:sldSz cx="12192000" cy="6858000"/>
  <p:notesSz cx="6858000" cy="9144000"/>
  <p:defaultText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7106E214-3BC2-42B8-9F3F-56E09FDF5A7A}">
          <p14:sldIdLst>
            <p14:sldId id="418"/>
          </p14:sldIdLst>
        </p14:section>
        <p14:section name="Vad är Min vård Gävleborg" id="{E710C91E-F4F0-4944-ADDB-ACAB5B9BE92F}">
          <p14:sldIdLst>
            <p14:sldId id="409"/>
            <p14:sldId id="353"/>
            <p14:sldId id="354"/>
            <p14:sldId id="355"/>
            <p14:sldId id="411"/>
            <p14:sldId id="412"/>
            <p14:sldId id="413"/>
          </p14:sldIdLst>
        </p14:section>
        <p14:section name="Syftet med Min vård Gävleborg" id="{AB665ECF-E75F-43D3-BC20-F93C0104A3D4}">
          <p14:sldIdLst>
            <p14:sldId id="359"/>
            <p14:sldId id="360"/>
            <p14:sldId id="361"/>
            <p14:sldId id="362"/>
            <p14:sldId id="363"/>
            <p14:sldId id="364"/>
            <p14:sldId id="416"/>
          </p14:sldIdLst>
        </p14:section>
        <p14:section name="Vision och mål" id="{694E7A39-79D0-4549-B8F8-D6E5126E45B5}">
          <p14:sldIdLst>
            <p14:sldId id="366"/>
            <p14:sldId id="367"/>
            <p14:sldId id="368"/>
          </p14:sldIdLst>
        </p14:section>
        <p14:section name="Tjänster för patienterna" id="{0D96B9FB-9C59-4FD7-B984-E020FC4D340A}">
          <p14:sldIdLst>
            <p14:sldId id="369"/>
            <p14:sldId id="419"/>
            <p14:sldId id="371"/>
          </p14:sldIdLst>
        </p14:section>
        <p14:section name="Triage och assisterad triage" id="{186BE617-C06B-45AF-A399-C3E3CEA1063F}">
          <p14:sldIdLst>
            <p14:sldId id="372"/>
            <p14:sldId id="373"/>
            <p14:sldId id="374"/>
            <p14:sldId id="375"/>
            <p14:sldId id="376"/>
            <p14:sldId id="377"/>
            <p14:sldId id="378"/>
            <p14:sldId id="379"/>
            <p14:sldId id="380"/>
          </p14:sldIdLst>
        </p14:section>
        <p14:section name="Vårdgivare i Min vård Gävleborg" id="{2FBB44E0-BC36-456F-9B22-0B6A21D7009F}">
          <p14:sldIdLst>
            <p14:sldId id="381"/>
            <p14:sldId id="382"/>
            <p14:sldId id="383"/>
            <p14:sldId id="384"/>
          </p14:sldIdLst>
        </p14:section>
        <p14:section name="Fast vårdkontakt" id="{1CC52CA3-86F8-46CD-AAE2-E0AB6E339395}">
          <p14:sldIdLst>
            <p14:sldId id="385"/>
            <p14:sldId id="386"/>
            <p14:sldId id="387"/>
            <p14:sldId id="388"/>
            <p14:sldId id="420"/>
            <p14:sldId id="390"/>
          </p14:sldIdLst>
        </p14:section>
        <p14:section name="Funktioner i Clinic24" id="{AD1BC60A-7119-47BD-AE08-0C34593E813D}">
          <p14:sldIdLst>
            <p14:sldId id="391"/>
            <p14:sldId id="417"/>
            <p14:sldId id="393"/>
            <p14:sldId id="394"/>
            <p14:sldId id="398"/>
            <p14:sldId id="399"/>
            <p14:sldId id="400"/>
            <p14:sldId id="401"/>
            <p14:sldId id="402"/>
            <p14:sldId id="403"/>
          </p14:sldIdLst>
        </p14:section>
        <p14:section name="Min vård Gävleborg och 1177.se" id="{DF6FA45A-B609-42AB-95FC-BEB36E578013}">
          <p14:sldIdLst>
            <p14:sldId id="404"/>
            <p14:sldId id="405"/>
          </p14:sldIdLst>
        </p14:section>
        <p14:section name="Support" id="{3A4EC7F6-840F-4CB5-9C55-B8B569724EDC}">
          <p14:sldIdLst>
            <p14:sldId id="406"/>
            <p14:sldId id="421"/>
            <p14:sldId id="408"/>
          </p14:sldIdLst>
        </p14:section>
      </p14:sectionLst>
    </p:ext>
    <p:ext uri="{EFAFB233-063F-42B5-8137-9DF3F51BA10A}">
      <p15:sldGuideLst xmlns:p15="http://schemas.microsoft.com/office/powerpoint/2012/main">
        <p15:guide id="1" orient="horz" pos="3430" userDrawn="1">
          <p15:clr>
            <a:srgbClr val="A4A3A4"/>
          </p15:clr>
        </p15:guide>
        <p15:guide id="2" pos="551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482"/>
    <a:srgbClr val="6A6A65"/>
    <a:srgbClr val="CC234D"/>
    <a:srgbClr val="05765C"/>
    <a:srgbClr val="D5EAE1"/>
    <a:srgbClr val="02767A"/>
    <a:srgbClr val="015343"/>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E6D62E-C9EB-416C-81DB-23D3584E9FF5}" v="30" dt="2026-02-06T05:53:17.466"/>
    <p1510:client id="{7DAA1606-A4B5-FCDA-6C65-4168C3798848}" v="4" dt="2026-02-06T08:37:03.290"/>
    <p1510:client id="{C797C943-B0AA-1F0D-67BE-49573EEF9274}" v="6" dt="2026-02-06T07:02:59.925"/>
  </p1510:revLst>
</p1510:revInfo>
</file>

<file path=ppt/tableStyles.xml><?xml version="1.0" encoding="utf-8"?>
<a:tblStyleLst xmlns:a="http://schemas.openxmlformats.org/drawingml/2006/main" def="{5C22544A-7EE6-4342-B048-85BDC9FD1C3A}">
  <a:tblStyle styleId="{BC89EF96-8CEA-46FF-86C4-4CE0E7609802}" styleName="Ljust format 3 - Dekorfär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3430"/>
        <p:guide pos="551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gman Helena - ITF - IT-vårdsystem" userId="S::helena.bergman@regiongavleborg.se::bff716b5-476e-4ac0-9874-d6519ba564ad" providerId="AD" clId="Web-{C797C943-B0AA-1F0D-67BE-49573EEF9274}"/>
    <pc:docChg chg="modSld">
      <pc:chgData name="Bergman Helena - ITF - IT-vårdsystem" userId="S::helena.bergman@regiongavleborg.se::bff716b5-476e-4ac0-9874-d6519ba564ad" providerId="AD" clId="Web-{C797C943-B0AA-1F0D-67BE-49573EEF9274}" dt="2026-02-06T07:02:59.925" v="5" actId="1076"/>
      <pc:docMkLst>
        <pc:docMk/>
      </pc:docMkLst>
      <pc:sldChg chg="addSp delSp modSp">
        <pc:chgData name="Bergman Helena - ITF - IT-vårdsystem" userId="S::helena.bergman@regiongavleborg.se::bff716b5-476e-4ac0-9874-d6519ba564ad" providerId="AD" clId="Web-{C797C943-B0AA-1F0D-67BE-49573EEF9274}" dt="2026-02-06T07:02:59.925" v="5" actId="1076"/>
        <pc:sldMkLst>
          <pc:docMk/>
          <pc:sldMk cId="3661071106" sldId="417"/>
        </pc:sldMkLst>
        <pc:picChg chg="add mod">
          <ac:chgData name="Bergman Helena - ITF - IT-vårdsystem" userId="S::helena.bergman@regiongavleborg.se::bff716b5-476e-4ac0-9874-d6519ba564ad" providerId="AD" clId="Web-{C797C943-B0AA-1F0D-67BE-49573EEF9274}" dt="2026-02-06T07:02:59.925" v="5" actId="1076"/>
          <ac:picMkLst>
            <pc:docMk/>
            <pc:sldMk cId="3661071106" sldId="417"/>
            <ac:picMk id="2" creationId="{C5B9F148-ABEC-F879-1268-300197D05BEE}"/>
          </ac:picMkLst>
        </pc:picChg>
        <pc:picChg chg="del">
          <ac:chgData name="Bergman Helena - ITF - IT-vårdsystem" userId="S::helena.bergman@regiongavleborg.se::bff716b5-476e-4ac0-9874-d6519ba564ad" providerId="AD" clId="Web-{C797C943-B0AA-1F0D-67BE-49573EEF9274}" dt="2026-02-06T07:02:42.269" v="0"/>
          <ac:picMkLst>
            <pc:docMk/>
            <pc:sldMk cId="3661071106" sldId="417"/>
            <ac:picMk id="23" creationId="{00000000-0000-0000-0000-000000000000}"/>
          </ac:picMkLst>
        </pc:picChg>
      </pc:sldChg>
    </pc:docChg>
  </pc:docChgLst>
  <pc:docChgLst>
    <pc:chgData name="Jonsson Stina F - HOSIP - Digitalisering och e-hälsa" userId="c1be0f53-627d-4f12-9c84-64ea0b486a81" providerId="ADAL" clId="{C823F3D0-FFE4-46D5-B826-84FB2833067B}"/>
    <pc:docChg chg="undo custSel modSld">
      <pc:chgData name="Jonsson Stina F - HOSIP - Digitalisering och e-hälsa" userId="c1be0f53-627d-4f12-9c84-64ea0b486a81" providerId="ADAL" clId="{C823F3D0-FFE4-46D5-B826-84FB2833067B}" dt="2026-02-06T05:53:17.466" v="149"/>
      <pc:docMkLst>
        <pc:docMk/>
      </pc:docMkLst>
      <pc:sldChg chg="addSp delSp modSp mod delAnim modAnim">
        <pc:chgData name="Jonsson Stina F - HOSIP - Digitalisering och e-hälsa" userId="c1be0f53-627d-4f12-9c84-64ea0b486a81" providerId="ADAL" clId="{C823F3D0-FFE4-46D5-B826-84FB2833067B}" dt="2026-02-06T05:53:17.466" v="149"/>
        <pc:sldMkLst>
          <pc:docMk/>
          <pc:sldMk cId="4086756173" sldId="383"/>
        </pc:sldMkLst>
        <pc:graphicFrameChg chg="ord">
          <ac:chgData name="Jonsson Stina F - HOSIP - Digitalisering och e-hälsa" userId="c1be0f53-627d-4f12-9c84-64ea0b486a81" providerId="ADAL" clId="{C823F3D0-FFE4-46D5-B826-84FB2833067B}" dt="2026-02-06T05:42:54.816" v="17" actId="167"/>
          <ac:graphicFrameMkLst>
            <pc:docMk/>
            <pc:sldMk cId="4086756173" sldId="383"/>
            <ac:graphicFrameMk id="18" creationId="{00000000-0000-0000-0000-000000000000}"/>
          </ac:graphicFrameMkLst>
        </pc:graphicFrameChg>
        <pc:picChg chg="add mod">
          <ac:chgData name="Jonsson Stina F - HOSIP - Digitalisering och e-hälsa" userId="c1be0f53-627d-4f12-9c84-64ea0b486a81" providerId="ADAL" clId="{C823F3D0-FFE4-46D5-B826-84FB2833067B}" dt="2026-02-06T05:50:48.624" v="136" actId="1076"/>
          <ac:picMkLst>
            <pc:docMk/>
            <pc:sldMk cId="4086756173" sldId="383"/>
            <ac:picMk id="3" creationId="{07A22342-1DFE-ABCE-9F7E-F37882340859}"/>
          </ac:picMkLst>
        </pc:picChg>
        <pc:picChg chg="del">
          <ac:chgData name="Jonsson Stina F - HOSIP - Digitalisering och e-hälsa" userId="c1be0f53-627d-4f12-9c84-64ea0b486a81" providerId="ADAL" clId="{C823F3D0-FFE4-46D5-B826-84FB2833067B}" dt="2026-02-06T05:42:11.772" v="7" actId="478"/>
          <ac:picMkLst>
            <pc:docMk/>
            <pc:sldMk cId="4086756173" sldId="383"/>
            <ac:picMk id="7" creationId="{00000000-0000-0000-0000-000000000000}"/>
          </ac:picMkLst>
        </pc:picChg>
        <pc:picChg chg="mod">
          <ac:chgData name="Jonsson Stina F - HOSIP - Digitalisering och e-hälsa" userId="c1be0f53-627d-4f12-9c84-64ea0b486a81" providerId="ADAL" clId="{C823F3D0-FFE4-46D5-B826-84FB2833067B}" dt="2026-02-06T05:43:21.271" v="28" actId="1076"/>
          <ac:picMkLst>
            <pc:docMk/>
            <pc:sldMk cId="4086756173" sldId="383"/>
            <ac:picMk id="10" creationId="{00000000-0000-0000-0000-000000000000}"/>
          </ac:picMkLst>
        </pc:picChg>
        <pc:picChg chg="mod">
          <ac:chgData name="Jonsson Stina F - HOSIP - Digitalisering och e-hälsa" userId="c1be0f53-627d-4f12-9c84-64ea0b486a81" providerId="ADAL" clId="{C823F3D0-FFE4-46D5-B826-84FB2833067B}" dt="2026-02-06T05:43:00.121" v="18" actId="1076"/>
          <ac:picMkLst>
            <pc:docMk/>
            <pc:sldMk cId="4086756173" sldId="383"/>
            <ac:picMk id="12" creationId="{00000000-0000-0000-0000-000000000000}"/>
          </ac:picMkLst>
        </pc:picChg>
        <pc:picChg chg="mod">
          <ac:chgData name="Jonsson Stina F - HOSIP - Digitalisering och e-hälsa" userId="c1be0f53-627d-4f12-9c84-64ea0b486a81" providerId="ADAL" clId="{C823F3D0-FFE4-46D5-B826-84FB2833067B}" dt="2026-02-06T05:43:19.137" v="27" actId="1076"/>
          <ac:picMkLst>
            <pc:docMk/>
            <pc:sldMk cId="4086756173" sldId="383"/>
            <ac:picMk id="13" creationId="{00000000-0000-0000-0000-000000000000}"/>
          </ac:picMkLst>
        </pc:picChg>
        <pc:picChg chg="mod">
          <ac:chgData name="Jonsson Stina F - HOSIP - Digitalisering och e-hälsa" userId="c1be0f53-627d-4f12-9c84-64ea0b486a81" providerId="ADAL" clId="{C823F3D0-FFE4-46D5-B826-84FB2833067B}" dt="2026-02-06T05:43:16.775" v="26" actId="1076"/>
          <ac:picMkLst>
            <pc:docMk/>
            <pc:sldMk cId="4086756173" sldId="383"/>
            <ac:picMk id="14" creationId="{00000000-0000-0000-0000-000000000000}"/>
          </ac:picMkLst>
        </pc:picChg>
        <pc:picChg chg="mod">
          <ac:chgData name="Jonsson Stina F - HOSIP - Digitalisering och e-hälsa" userId="c1be0f53-627d-4f12-9c84-64ea0b486a81" providerId="ADAL" clId="{C823F3D0-FFE4-46D5-B826-84FB2833067B}" dt="2026-02-06T05:43:15.085" v="25" actId="1076"/>
          <ac:picMkLst>
            <pc:docMk/>
            <pc:sldMk cId="4086756173" sldId="383"/>
            <ac:picMk id="15" creationId="{00000000-0000-0000-0000-000000000000}"/>
          </ac:picMkLst>
        </pc:picChg>
        <pc:picChg chg="mod">
          <ac:chgData name="Jonsson Stina F - HOSIP - Digitalisering och e-hälsa" userId="c1be0f53-627d-4f12-9c84-64ea0b486a81" providerId="ADAL" clId="{C823F3D0-FFE4-46D5-B826-84FB2833067B}" dt="2026-02-06T05:43:11.710" v="24" actId="1076"/>
          <ac:picMkLst>
            <pc:docMk/>
            <pc:sldMk cId="4086756173" sldId="383"/>
            <ac:picMk id="16" creationId="{00000000-0000-0000-0000-000000000000}"/>
          </ac:picMkLst>
        </pc:picChg>
        <pc:picChg chg="add mod">
          <ac:chgData name="Jonsson Stina F - HOSIP - Digitalisering och e-hälsa" userId="c1be0f53-627d-4f12-9c84-64ea0b486a81" providerId="ADAL" clId="{C823F3D0-FFE4-46D5-B826-84FB2833067B}" dt="2026-02-06T05:42:46.435" v="16" actId="1076"/>
          <ac:picMkLst>
            <pc:docMk/>
            <pc:sldMk cId="4086756173" sldId="383"/>
            <ac:picMk id="2050" creationId="{21AA638D-B74D-FD42-3D81-D797FDDF94ED}"/>
          </ac:picMkLst>
        </pc:picChg>
      </pc:sldChg>
      <pc:sldChg chg="addSp modSp mod">
        <pc:chgData name="Jonsson Stina F - HOSIP - Digitalisering och e-hälsa" userId="c1be0f53-627d-4f12-9c84-64ea0b486a81" providerId="ADAL" clId="{C823F3D0-FFE4-46D5-B826-84FB2833067B}" dt="2026-02-06T05:46:23.362" v="126" actId="1035"/>
        <pc:sldMkLst>
          <pc:docMk/>
          <pc:sldMk cId="3480765226" sldId="384"/>
        </pc:sldMkLst>
        <pc:spChg chg="add mod">
          <ac:chgData name="Jonsson Stina F - HOSIP - Digitalisering och e-hälsa" userId="c1be0f53-627d-4f12-9c84-64ea0b486a81" providerId="ADAL" clId="{C823F3D0-FFE4-46D5-B826-84FB2833067B}" dt="2026-02-06T05:46:23.362" v="126" actId="1035"/>
          <ac:spMkLst>
            <pc:docMk/>
            <pc:sldMk cId="3480765226" sldId="384"/>
            <ac:spMk id="3" creationId="{8E6252EE-71CF-1063-9A83-F214F1AB864A}"/>
          </ac:spMkLst>
        </pc:spChg>
        <pc:graphicFrameChg chg="mod modGraphic">
          <ac:chgData name="Jonsson Stina F - HOSIP - Digitalisering och e-hälsa" userId="c1be0f53-627d-4f12-9c84-64ea0b486a81" providerId="ADAL" clId="{C823F3D0-FFE4-46D5-B826-84FB2833067B}" dt="2026-02-06T05:45:49.755" v="88" actId="2165"/>
          <ac:graphicFrameMkLst>
            <pc:docMk/>
            <pc:sldMk cId="3480765226" sldId="384"/>
            <ac:graphicFrameMk id="4" creationId="{00000000-0000-0000-0000-000000000000}"/>
          </ac:graphicFrameMkLst>
        </pc:graphicFrameChg>
      </pc:sldChg>
      <pc:sldChg chg="addSp delSp modSp mod">
        <pc:chgData name="Jonsson Stina F - HOSIP - Digitalisering och e-hälsa" userId="c1be0f53-627d-4f12-9c84-64ea0b486a81" providerId="ADAL" clId="{C823F3D0-FFE4-46D5-B826-84FB2833067B}" dt="2026-02-06T05:51:47.426" v="148" actId="1076"/>
        <pc:sldMkLst>
          <pc:docMk/>
          <pc:sldMk cId="3767503499" sldId="411"/>
        </pc:sldMkLst>
        <pc:spChg chg="add">
          <ac:chgData name="Jonsson Stina F - HOSIP - Digitalisering och e-hälsa" userId="c1be0f53-627d-4f12-9c84-64ea0b486a81" providerId="ADAL" clId="{C823F3D0-FFE4-46D5-B826-84FB2833067B}" dt="2026-02-06T05:49:34.353" v="127"/>
          <ac:spMkLst>
            <pc:docMk/>
            <pc:sldMk cId="3767503499" sldId="411"/>
            <ac:spMk id="6" creationId="{1B4E6340-2ED3-03F8-0841-80CCE1E3F144}"/>
          </ac:spMkLst>
        </pc:spChg>
        <pc:picChg chg="mod">
          <ac:chgData name="Jonsson Stina F - HOSIP - Digitalisering och e-hälsa" userId="c1be0f53-627d-4f12-9c84-64ea0b486a81" providerId="ADAL" clId="{C823F3D0-FFE4-46D5-B826-84FB2833067B}" dt="2026-02-06T05:50:23.843" v="134" actId="1076"/>
          <ac:picMkLst>
            <pc:docMk/>
            <pc:sldMk cId="3767503499" sldId="411"/>
            <ac:picMk id="5" creationId="{04524BB2-B087-1FF7-6009-05ACFF3A753F}"/>
          </ac:picMkLst>
        </pc:picChg>
        <pc:picChg chg="mod">
          <ac:chgData name="Jonsson Stina F - HOSIP - Digitalisering och e-hälsa" userId="c1be0f53-627d-4f12-9c84-64ea0b486a81" providerId="ADAL" clId="{C823F3D0-FFE4-46D5-B826-84FB2833067B}" dt="2026-02-06T05:51:41.117" v="146" actId="1076"/>
          <ac:picMkLst>
            <pc:docMk/>
            <pc:sldMk cId="3767503499" sldId="411"/>
            <ac:picMk id="7" creationId="{FC31EC9E-F297-54B2-40DD-6E45B77089F9}"/>
          </ac:picMkLst>
        </pc:picChg>
        <pc:picChg chg="del">
          <ac:chgData name="Jonsson Stina F - HOSIP - Digitalisering och e-hälsa" userId="c1be0f53-627d-4f12-9c84-64ea0b486a81" providerId="ADAL" clId="{C823F3D0-FFE4-46D5-B826-84FB2833067B}" dt="2026-02-06T05:40:45.964" v="4" actId="478"/>
          <ac:picMkLst>
            <pc:docMk/>
            <pc:sldMk cId="3767503499" sldId="411"/>
            <ac:picMk id="10" creationId="{6F9C9D6E-2A55-76B6-9D70-9727A2B48795}"/>
          </ac:picMkLst>
        </pc:picChg>
        <pc:picChg chg="mod">
          <ac:chgData name="Jonsson Stina F - HOSIP - Digitalisering och e-hälsa" userId="c1be0f53-627d-4f12-9c84-64ea0b486a81" providerId="ADAL" clId="{C823F3D0-FFE4-46D5-B826-84FB2833067B}" dt="2026-02-06T05:51:26.692" v="141" actId="1076"/>
          <ac:picMkLst>
            <pc:docMk/>
            <pc:sldMk cId="3767503499" sldId="411"/>
            <ac:picMk id="11" creationId="{D3D81106-D534-7A26-DC2B-1917364FD633}"/>
          </ac:picMkLst>
        </pc:picChg>
        <pc:picChg chg="mod">
          <ac:chgData name="Jonsson Stina F - HOSIP - Digitalisering och e-hälsa" userId="c1be0f53-627d-4f12-9c84-64ea0b486a81" providerId="ADAL" clId="{C823F3D0-FFE4-46D5-B826-84FB2833067B}" dt="2026-02-06T05:51:38.972" v="145" actId="1076"/>
          <ac:picMkLst>
            <pc:docMk/>
            <pc:sldMk cId="3767503499" sldId="411"/>
            <ac:picMk id="12" creationId="{B24B36E4-55AA-6660-60E3-34696C215D13}"/>
          </ac:picMkLst>
        </pc:picChg>
        <pc:picChg chg="mod">
          <ac:chgData name="Jonsson Stina F - HOSIP - Digitalisering och e-hälsa" userId="c1be0f53-627d-4f12-9c84-64ea0b486a81" providerId="ADAL" clId="{C823F3D0-FFE4-46D5-B826-84FB2833067B}" dt="2026-02-06T05:51:28.852" v="142" actId="1076"/>
          <ac:picMkLst>
            <pc:docMk/>
            <pc:sldMk cId="3767503499" sldId="411"/>
            <ac:picMk id="13" creationId="{5C75394A-24EF-3E3B-5FEB-2F0CF9D35BDB}"/>
          </ac:picMkLst>
        </pc:picChg>
        <pc:picChg chg="mod">
          <ac:chgData name="Jonsson Stina F - HOSIP - Digitalisering och e-hälsa" userId="c1be0f53-627d-4f12-9c84-64ea0b486a81" providerId="ADAL" clId="{C823F3D0-FFE4-46D5-B826-84FB2833067B}" dt="2026-02-06T05:51:44.650" v="147" actId="1076"/>
          <ac:picMkLst>
            <pc:docMk/>
            <pc:sldMk cId="3767503499" sldId="411"/>
            <ac:picMk id="14" creationId="{5B3D28E9-FBBF-E501-A194-80E857E9B4A6}"/>
          </ac:picMkLst>
        </pc:picChg>
        <pc:picChg chg="add mod">
          <ac:chgData name="Jonsson Stina F - HOSIP - Digitalisering och e-hälsa" userId="c1be0f53-627d-4f12-9c84-64ea0b486a81" providerId="ADAL" clId="{C823F3D0-FFE4-46D5-B826-84FB2833067B}" dt="2026-02-06T05:51:31.908" v="143" actId="1076"/>
          <ac:picMkLst>
            <pc:docMk/>
            <pc:sldMk cId="3767503499" sldId="411"/>
            <ac:picMk id="16" creationId="{CA18C14D-1EB6-5C06-5A4A-57EB07D832A0}"/>
          </ac:picMkLst>
        </pc:picChg>
        <pc:picChg chg="add mod">
          <ac:chgData name="Jonsson Stina F - HOSIP - Digitalisering och e-hälsa" userId="c1be0f53-627d-4f12-9c84-64ea0b486a81" providerId="ADAL" clId="{C823F3D0-FFE4-46D5-B826-84FB2833067B}" dt="2026-02-06T05:51:47.426" v="148" actId="1076"/>
          <ac:picMkLst>
            <pc:docMk/>
            <pc:sldMk cId="3767503499" sldId="411"/>
            <ac:picMk id="1026" creationId="{DF95D4FD-6854-F104-403F-B0E3C9B82AEC}"/>
          </ac:picMkLst>
        </pc:picChg>
      </pc:sldChg>
    </pc:docChg>
  </pc:docChgLst>
  <pc:docChgLst>
    <pc:chgData name="Jonsson Stina F - HOSIP - Digitalisering och e-hälsa" userId="S::stina.f.jonsson@regiongavleborg.se::c1be0f53-627d-4f12-9c84-64ea0b486a81" providerId="AD" clId="Web-{7DAA1606-A4B5-FCDA-6C65-4168C3798848}"/>
    <pc:docChg chg="modSld">
      <pc:chgData name="Jonsson Stina F - HOSIP - Digitalisering och e-hälsa" userId="S::stina.f.jonsson@regiongavleborg.se::c1be0f53-627d-4f12-9c84-64ea0b486a81" providerId="AD" clId="Web-{7DAA1606-A4B5-FCDA-6C65-4168C3798848}" dt="2026-02-06T08:37:03.290" v="3" actId="20577"/>
      <pc:docMkLst>
        <pc:docMk/>
      </pc:docMkLst>
      <pc:sldChg chg="modSp">
        <pc:chgData name="Jonsson Stina F - HOSIP - Digitalisering och e-hälsa" userId="S::stina.f.jonsson@regiongavleborg.se::c1be0f53-627d-4f12-9c84-64ea0b486a81" providerId="AD" clId="Web-{7DAA1606-A4B5-FCDA-6C65-4168C3798848}" dt="2026-02-06T08:37:03.290" v="3" actId="20577"/>
        <pc:sldMkLst>
          <pc:docMk/>
          <pc:sldMk cId="439660058" sldId="401"/>
        </pc:sldMkLst>
        <pc:spChg chg="mod">
          <ac:chgData name="Jonsson Stina F - HOSIP - Digitalisering och e-hälsa" userId="S::stina.f.jonsson@regiongavleborg.se::c1be0f53-627d-4f12-9c84-64ea0b486a81" providerId="AD" clId="Web-{7DAA1606-A4B5-FCDA-6C65-4168C3798848}" dt="2026-02-06T08:37:03.290" v="3" actId="20577"/>
          <ac:spMkLst>
            <pc:docMk/>
            <pc:sldMk cId="439660058" sldId="401"/>
            <ac:spMk id="3"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_rels/data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63.png"/><Relationship Id="rId4" Type="http://schemas.openxmlformats.org/officeDocument/2006/relationships/image" Target="../media/image20.png"/></Relationships>
</file>

<file path=ppt/diagrams/_rels/data2.xml.rels><?xml version="1.0" encoding="UTF-8" standalone="yes"?>
<Relationships xmlns="http://schemas.openxmlformats.org/package/2006/relationships"><Relationship Id="rId1"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19.jpeg"/></Relationships>
</file>

<file path=ppt/diagrams/_rels/data4.xml.rels><?xml version="1.0" encoding="UTF-8" standalone="yes"?>
<Relationships xmlns="http://schemas.openxmlformats.org/package/2006/relationships"><Relationship Id="rId1" Type="http://schemas.openxmlformats.org/officeDocument/2006/relationships/image" Target="../media/image20.png"/></Relationships>
</file>

<file path=ppt/diagrams/_rels/data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png"/></Relationships>
</file>

<file path=ppt/diagrams/_rels/data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image" Target="../media/image44.jpeg"/><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diagrams/_rels/data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jpeg"/></Relationships>
</file>

<file path=ppt/diagrams/_rels/data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7.png"/></Relationships>
</file>

<file path=ppt/diagrams/_rels/data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63.png"/><Relationship Id="rId4"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image" Target="../media/image44.jpeg"/><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png"/><Relationship Id="rId1" Type="http://schemas.openxmlformats.org/officeDocument/2006/relationships/image" Target="../media/image55.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jpeg"/><Relationship Id="rId1" Type="http://schemas.openxmlformats.org/officeDocument/2006/relationships/image" Target="../media/image55.jpeg"/><Relationship Id="rId4" Type="http://schemas.openxmlformats.org/officeDocument/2006/relationships/image" Target="../media/image56.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9922A7EB-2FA9-40B2-83FC-4590F9CEB125}">
      <dgm:prSet phldrT="[Text]" custT="1"/>
      <dgm:spPr/>
      <dgm:t>
        <a:bodyPr/>
        <a:lstStyle/>
        <a:p>
          <a:r>
            <a:rPr lang="sv-SE" sz="3000"/>
            <a:t>Primärvård</a:t>
          </a:r>
        </a:p>
      </dgm:t>
    </dgm:pt>
    <dgm:pt modelId="{1CA24628-737E-4044-9B84-45533EE769CF}" type="parTrans" cxnId="{2CE466FC-7918-4986-B8CD-4487C366E88D}">
      <dgm:prSet/>
      <dgm:spPr/>
      <dgm:t>
        <a:bodyPr/>
        <a:lstStyle/>
        <a:p>
          <a:endParaRPr lang="sv-SE"/>
        </a:p>
      </dgm:t>
    </dgm:pt>
    <dgm:pt modelId="{E66765C6-C250-4F87-BC57-719A4B944449}" type="sibTrans" cxnId="{2CE466FC-7918-4986-B8CD-4487C366E88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8F4430E-4AF3-44C1-85EC-49CC9441EAB7}">
      <dgm:prSet phldrT="[Text]" custT="1"/>
      <dgm:spPr/>
      <dgm:t>
        <a:bodyPr/>
        <a:lstStyle/>
        <a:p>
          <a:r>
            <a:rPr lang="sv-SE" sz="3000"/>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0049721E-E562-4B5A-8F3F-7A362B294D4D}">
      <dgm:prSet phldrT="[Text]" custT="1"/>
      <dgm:spPr/>
      <dgm:t>
        <a:bodyPr/>
        <a:lstStyle/>
        <a:p>
          <a:r>
            <a:rPr lang="sv-SE" sz="3000"/>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4" custLinFactNeighborX="402"/>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4"/>
      <dgm:spPr/>
    </dgm:pt>
    <dgm:pt modelId="{D8EEA649-9DB9-4B9F-86F1-C4A00DA7692D}" type="pres">
      <dgm:prSet presAssocID="{9922A7EB-2FA9-40B2-83FC-4590F9CEB125}" presName="line_2" presStyleLbl="parChTrans1D1" presStyleIdx="0" presStyleCnt="3"/>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3">
        <dgm:presLayoutVars>
          <dgm:bulletEnabled val="1"/>
        </dgm:presLayoutVars>
      </dgm:prSet>
      <dgm:spPr/>
    </dgm:pt>
    <dgm:pt modelId="{B0E3A7F8-69B5-42B5-98A4-9A815A5C6F04}" type="pres">
      <dgm:prSet presAssocID="{95993B73-FC19-4086-B42B-1FF343E3C1B8}" presName="picture_3" presStyleCnt="0"/>
      <dgm:spPr/>
    </dgm:pt>
    <dgm:pt modelId="{E53A17E2-23E9-421F-A7DD-D2E4357FBF38}" type="pres">
      <dgm:prSet presAssocID="{95993B73-FC19-4086-B42B-1FF343E3C1B8}" presName="pictureRepeatNode" presStyleLbl="alignImgPlace1" presStyleIdx="2" presStyleCnt="4"/>
      <dgm:spPr/>
    </dgm:pt>
    <dgm:pt modelId="{CC736300-696E-4273-85F0-FEBCD5B070FD}" type="pres">
      <dgm:prSet presAssocID="{78F4430E-4AF3-44C1-85EC-49CC9441EAB7}" presName="line_3" presStyleLbl="parChTrans1D1" presStyleIdx="1" presStyleCnt="3"/>
      <dgm:spPr/>
    </dgm:pt>
    <dgm:pt modelId="{1EDDB034-21C8-4BFC-AA75-2BFDDDD3A81A}" type="pres">
      <dgm:prSet presAssocID="{78F4430E-4AF3-44C1-85EC-49CC9441EAB7}" presName="textparent_3" presStyleLbl="node1" presStyleIdx="0" presStyleCnt="0"/>
      <dgm:spPr/>
    </dgm:pt>
    <dgm:pt modelId="{ACFFA279-DDB2-49E3-9CCD-4570F728B157}" type="pres">
      <dgm:prSet presAssocID="{78F4430E-4AF3-44C1-85EC-49CC9441EAB7}" presName="text_3" presStyleLbl="revTx" presStyleIdx="1" presStyleCnt="3" custScaleX="136796">
        <dgm:presLayoutVars>
          <dgm:bulletEnabled val="1"/>
        </dgm:presLayoutVars>
      </dgm:prSet>
      <dgm:spPr/>
    </dgm:pt>
    <dgm:pt modelId="{EC6204F9-DEE1-4285-90D5-959BF6AAD10A}" type="pres">
      <dgm:prSet presAssocID="{39F9E7CD-CBBF-4507-9B9C-C3E15EA5802D}" presName="picture_4" presStyleCnt="0"/>
      <dgm:spPr/>
    </dgm:pt>
    <dgm:pt modelId="{41B99C6C-9FE2-4201-BDCE-DC0B954229E9}" type="pres">
      <dgm:prSet presAssocID="{39F9E7CD-CBBF-4507-9B9C-C3E15EA5802D}" presName="pictureRepeatNode" presStyleLbl="alignImgPlace1" presStyleIdx="3" presStyleCnt="4"/>
      <dgm:spPr/>
    </dgm:pt>
    <dgm:pt modelId="{CCDA46E9-F944-4684-B525-3F51083CE8DC}" type="pres">
      <dgm:prSet presAssocID="{0049721E-E562-4B5A-8F3F-7A362B294D4D}" presName="line_4" presStyleLbl="parChTrans1D1" presStyleIdx="2" presStyleCnt="3"/>
      <dgm:spPr/>
    </dgm:pt>
    <dgm:pt modelId="{E2D188DA-9C23-4FE9-9CE4-980250C38337}" type="pres">
      <dgm:prSet presAssocID="{0049721E-E562-4B5A-8F3F-7A362B294D4D}" presName="textparent_4" presStyleLbl="node1" presStyleIdx="0" presStyleCnt="0"/>
      <dgm:spPr/>
    </dgm:pt>
    <dgm:pt modelId="{3B42152F-4137-4D8B-AA0C-D13869E6608F}" type="pres">
      <dgm:prSet presAssocID="{0049721E-E562-4B5A-8F3F-7A362B294D4D}" presName="text_4" presStyleLbl="revTx" presStyleIdx="2" presStyleCnt="3">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8B798D35-A42A-4BA5-9A70-04625DCDB508}" type="presOf" srcId="{0049721E-E562-4B5A-8F3F-7A362B294D4D}" destId="{3B42152F-4137-4D8B-AA0C-D13869E6608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C619E5A-7CFB-415A-BFCA-53F6EE9B7F8D}" type="presOf" srcId="{39F9E7CD-CBBF-4507-9B9C-C3E15EA5802D}" destId="{41B99C6C-9FE2-4201-BDCE-DC0B954229E9}" srcOrd="0" destOrd="0" presId="urn:microsoft.com/office/officeart/2008/layout/CircularPictureCallout"/>
    <dgm:cxn modelId="{4B276B87-210E-4DE6-97C7-BC6D6E9E5A34}" type="presOf" srcId="{78F4430E-4AF3-44C1-85EC-49CC9441EAB7}" destId="{ACFFA279-DDB2-49E3-9CCD-4570F728B157}" srcOrd="0" destOrd="0" presId="urn:microsoft.com/office/officeart/2008/layout/CircularPictureCallout"/>
    <dgm:cxn modelId="{BCD22D8E-FE33-495D-BCB5-5C01775928DC}" type="presOf" srcId="{95993B73-FC19-4086-B42B-1FF343E3C1B8}" destId="{E53A17E2-23E9-421F-A7DD-D2E4357FBF38}" srcOrd="0" destOrd="0" presId="urn:microsoft.com/office/officeart/2008/layout/CircularPictureCallout"/>
    <dgm:cxn modelId="{B0598491-F6FF-4840-A7D2-33F0A21BE40A}" type="presOf" srcId="{9922A7EB-2FA9-40B2-83FC-4590F9CEB125}" destId="{0773E4C5-98CD-4687-9F24-7FE7BFACA975}" srcOrd="0" destOrd="0" presId="urn:microsoft.com/office/officeart/2008/layout/CircularPictureCallout"/>
    <dgm:cxn modelId="{ED43D899-2E07-4BCC-8709-79E7D228A214}" srcId="{CC670262-A7BB-4BEE-8667-FB6E9C163FDC}" destId="{78F4430E-4AF3-44C1-85EC-49CC9441EAB7}" srcOrd="2"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3" destOrd="0" parTransId="{4A9B2B36-C3B2-44C9-A4BD-D32AFB33F8CF}" sibTransId="{39F9E7CD-CBBF-4507-9B9C-C3E15EA5802D}"/>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 modelId="{C8D84274-9729-477B-A042-97FDD9B6BD3C}" type="presParOf" srcId="{791431E3-F170-427D-AFA7-FA4E39EE0155}" destId="{B0E3A7F8-69B5-42B5-98A4-9A815A5C6F04}" srcOrd="5" destOrd="0" presId="urn:microsoft.com/office/officeart/2008/layout/CircularPictureCallout"/>
    <dgm:cxn modelId="{0E94CE07-2EB8-4609-B8A0-B66F4ACEA5C2}" type="presParOf" srcId="{B0E3A7F8-69B5-42B5-98A4-9A815A5C6F04}" destId="{E53A17E2-23E9-421F-A7DD-D2E4357FBF38}" srcOrd="0" destOrd="0" presId="urn:microsoft.com/office/officeart/2008/layout/CircularPictureCallout"/>
    <dgm:cxn modelId="{B6CC3DDE-7DE0-49A7-BCCF-06BDAC7A8587}" type="presParOf" srcId="{791431E3-F170-427D-AFA7-FA4E39EE0155}" destId="{CC736300-696E-4273-85F0-FEBCD5B070FD}" srcOrd="6" destOrd="0" presId="urn:microsoft.com/office/officeart/2008/layout/CircularPictureCallout"/>
    <dgm:cxn modelId="{88187F72-A4F1-409D-B871-09002F951EAF}" type="presParOf" srcId="{791431E3-F170-427D-AFA7-FA4E39EE0155}" destId="{1EDDB034-21C8-4BFC-AA75-2BFDDDD3A81A}" srcOrd="7" destOrd="0" presId="urn:microsoft.com/office/officeart/2008/layout/CircularPictureCallout"/>
    <dgm:cxn modelId="{0AD58914-6C8A-49A5-8FEB-F351C610034E}" type="presParOf" srcId="{1EDDB034-21C8-4BFC-AA75-2BFDDDD3A81A}" destId="{ACFFA279-DDB2-49E3-9CCD-4570F728B157}" srcOrd="0" destOrd="0" presId="urn:microsoft.com/office/officeart/2008/layout/CircularPictureCallout"/>
    <dgm:cxn modelId="{FD8EFD18-2423-4F3A-9E8F-09DF297EE565}" type="presParOf" srcId="{791431E3-F170-427D-AFA7-FA4E39EE0155}" destId="{EC6204F9-DEE1-4285-90D5-959BF6AAD10A}" srcOrd="8" destOrd="0" presId="urn:microsoft.com/office/officeart/2008/layout/CircularPictureCallout"/>
    <dgm:cxn modelId="{F6BEAEBB-EA9E-4002-A61A-DCCCC1B36587}" type="presParOf" srcId="{EC6204F9-DEE1-4285-90D5-959BF6AAD10A}" destId="{41B99C6C-9FE2-4201-BDCE-DC0B954229E9}" srcOrd="0" destOrd="0" presId="urn:microsoft.com/office/officeart/2008/layout/CircularPictureCallout"/>
    <dgm:cxn modelId="{6BA6F831-E515-4EDF-AB55-0CF0B71D29E5}" type="presParOf" srcId="{791431E3-F170-427D-AFA7-FA4E39EE0155}" destId="{CCDA46E9-F944-4684-B525-3F51083CE8DC}" srcOrd="9" destOrd="0" presId="urn:microsoft.com/office/officeart/2008/layout/CircularPictureCallout"/>
    <dgm:cxn modelId="{EF0B1A23-F760-4093-839C-AED741CF2FF9}" type="presParOf" srcId="{791431E3-F170-427D-AFA7-FA4E39EE0155}" destId="{E2D188DA-9C23-4FE9-9CE4-980250C38337}" srcOrd="10" destOrd="0" presId="urn:microsoft.com/office/officeart/2008/layout/CircularPictureCallout"/>
    <dgm:cxn modelId="{D94F302A-C4D7-4DDA-B885-6F305072B53E}" type="presParOf" srcId="{E2D188DA-9C23-4FE9-9CE4-980250C38337}" destId="{3B42152F-4137-4D8B-AA0C-D13869E6608F}"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1"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9922A7EB-2FA9-40B2-83FC-4590F9CEB125}">
      <dgm:prSet phldrT="[Text]" custT="1"/>
      <dgm:spPr/>
      <dgm:t>
        <a:bodyPr/>
        <a:lstStyle/>
        <a:p>
          <a:r>
            <a:rPr lang="sv-SE" sz="3000"/>
            <a:t>Primärvård</a:t>
          </a:r>
        </a:p>
      </dgm:t>
    </dgm:pt>
    <dgm:pt modelId="{1CA24628-737E-4044-9B84-45533EE769CF}" type="parTrans" cxnId="{2CE466FC-7918-4986-B8CD-4487C366E88D}">
      <dgm:prSet/>
      <dgm:spPr/>
      <dgm:t>
        <a:bodyPr/>
        <a:lstStyle/>
        <a:p>
          <a:endParaRPr lang="sv-SE"/>
        </a:p>
      </dgm:t>
    </dgm:pt>
    <dgm:pt modelId="{E66765C6-C250-4F87-BC57-719A4B944449}" type="sibTrans" cxnId="{2CE466FC-7918-4986-B8CD-4487C366E88D}">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8F4430E-4AF3-44C1-85EC-49CC9441EAB7}">
      <dgm:prSet phldrT="[Text]" custT="1"/>
      <dgm:spPr/>
      <dgm:t>
        <a:bodyPr/>
        <a:lstStyle/>
        <a:p>
          <a:r>
            <a:rPr lang="sv-SE" sz="3000"/>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0049721E-E562-4B5A-8F3F-7A362B294D4D}">
      <dgm:prSet phldrT="[Text]" custT="1"/>
      <dgm:spPr/>
      <dgm:t>
        <a:bodyPr/>
        <a:lstStyle/>
        <a:p>
          <a:r>
            <a:rPr lang="sv-SE" sz="3000"/>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4" custLinFactNeighborX="402"/>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4"/>
      <dgm:spPr/>
    </dgm:pt>
    <dgm:pt modelId="{D8EEA649-9DB9-4B9F-86F1-C4A00DA7692D}" type="pres">
      <dgm:prSet presAssocID="{9922A7EB-2FA9-40B2-83FC-4590F9CEB125}" presName="line_2" presStyleLbl="parChTrans1D1" presStyleIdx="0" presStyleCnt="3"/>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3">
        <dgm:presLayoutVars>
          <dgm:bulletEnabled val="1"/>
        </dgm:presLayoutVars>
      </dgm:prSet>
      <dgm:spPr/>
    </dgm:pt>
    <dgm:pt modelId="{B0E3A7F8-69B5-42B5-98A4-9A815A5C6F04}" type="pres">
      <dgm:prSet presAssocID="{95993B73-FC19-4086-B42B-1FF343E3C1B8}" presName="picture_3" presStyleCnt="0"/>
      <dgm:spPr/>
    </dgm:pt>
    <dgm:pt modelId="{E53A17E2-23E9-421F-A7DD-D2E4357FBF38}" type="pres">
      <dgm:prSet presAssocID="{95993B73-FC19-4086-B42B-1FF343E3C1B8}" presName="pictureRepeatNode" presStyleLbl="alignImgPlace1" presStyleIdx="2" presStyleCnt="4"/>
      <dgm:spPr/>
    </dgm:pt>
    <dgm:pt modelId="{CC736300-696E-4273-85F0-FEBCD5B070FD}" type="pres">
      <dgm:prSet presAssocID="{78F4430E-4AF3-44C1-85EC-49CC9441EAB7}" presName="line_3" presStyleLbl="parChTrans1D1" presStyleIdx="1" presStyleCnt="3"/>
      <dgm:spPr/>
    </dgm:pt>
    <dgm:pt modelId="{1EDDB034-21C8-4BFC-AA75-2BFDDDD3A81A}" type="pres">
      <dgm:prSet presAssocID="{78F4430E-4AF3-44C1-85EC-49CC9441EAB7}" presName="textparent_3" presStyleLbl="node1" presStyleIdx="0" presStyleCnt="0"/>
      <dgm:spPr/>
    </dgm:pt>
    <dgm:pt modelId="{ACFFA279-DDB2-49E3-9CCD-4570F728B157}" type="pres">
      <dgm:prSet presAssocID="{78F4430E-4AF3-44C1-85EC-49CC9441EAB7}" presName="text_3" presStyleLbl="revTx" presStyleIdx="1" presStyleCnt="3" custScaleX="136796">
        <dgm:presLayoutVars>
          <dgm:bulletEnabled val="1"/>
        </dgm:presLayoutVars>
      </dgm:prSet>
      <dgm:spPr/>
    </dgm:pt>
    <dgm:pt modelId="{EC6204F9-DEE1-4285-90D5-959BF6AAD10A}" type="pres">
      <dgm:prSet presAssocID="{39F9E7CD-CBBF-4507-9B9C-C3E15EA5802D}" presName="picture_4" presStyleCnt="0"/>
      <dgm:spPr/>
    </dgm:pt>
    <dgm:pt modelId="{41B99C6C-9FE2-4201-BDCE-DC0B954229E9}" type="pres">
      <dgm:prSet presAssocID="{39F9E7CD-CBBF-4507-9B9C-C3E15EA5802D}" presName="pictureRepeatNode" presStyleLbl="alignImgPlace1" presStyleIdx="3" presStyleCnt="4"/>
      <dgm:spPr/>
    </dgm:pt>
    <dgm:pt modelId="{CCDA46E9-F944-4684-B525-3F51083CE8DC}" type="pres">
      <dgm:prSet presAssocID="{0049721E-E562-4B5A-8F3F-7A362B294D4D}" presName="line_4" presStyleLbl="parChTrans1D1" presStyleIdx="2" presStyleCnt="3"/>
      <dgm:spPr/>
    </dgm:pt>
    <dgm:pt modelId="{E2D188DA-9C23-4FE9-9CE4-980250C38337}" type="pres">
      <dgm:prSet presAssocID="{0049721E-E562-4B5A-8F3F-7A362B294D4D}" presName="textparent_4" presStyleLbl="node1" presStyleIdx="0" presStyleCnt="0"/>
      <dgm:spPr/>
    </dgm:pt>
    <dgm:pt modelId="{3B42152F-4137-4D8B-AA0C-D13869E6608F}" type="pres">
      <dgm:prSet presAssocID="{0049721E-E562-4B5A-8F3F-7A362B294D4D}" presName="text_4" presStyleLbl="revTx" presStyleIdx="2" presStyleCnt="3">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8B798D35-A42A-4BA5-9A70-04625DCDB508}" type="presOf" srcId="{0049721E-E562-4B5A-8F3F-7A362B294D4D}" destId="{3B42152F-4137-4D8B-AA0C-D13869E6608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C619E5A-7CFB-415A-BFCA-53F6EE9B7F8D}" type="presOf" srcId="{39F9E7CD-CBBF-4507-9B9C-C3E15EA5802D}" destId="{41B99C6C-9FE2-4201-BDCE-DC0B954229E9}" srcOrd="0" destOrd="0" presId="urn:microsoft.com/office/officeart/2008/layout/CircularPictureCallout"/>
    <dgm:cxn modelId="{4B276B87-210E-4DE6-97C7-BC6D6E9E5A34}" type="presOf" srcId="{78F4430E-4AF3-44C1-85EC-49CC9441EAB7}" destId="{ACFFA279-DDB2-49E3-9CCD-4570F728B157}" srcOrd="0" destOrd="0" presId="urn:microsoft.com/office/officeart/2008/layout/CircularPictureCallout"/>
    <dgm:cxn modelId="{BCD22D8E-FE33-495D-BCB5-5C01775928DC}" type="presOf" srcId="{95993B73-FC19-4086-B42B-1FF343E3C1B8}" destId="{E53A17E2-23E9-421F-A7DD-D2E4357FBF38}" srcOrd="0" destOrd="0" presId="urn:microsoft.com/office/officeart/2008/layout/CircularPictureCallout"/>
    <dgm:cxn modelId="{B0598491-F6FF-4840-A7D2-33F0A21BE40A}" type="presOf" srcId="{9922A7EB-2FA9-40B2-83FC-4590F9CEB125}" destId="{0773E4C5-98CD-4687-9F24-7FE7BFACA975}" srcOrd="0" destOrd="0" presId="urn:microsoft.com/office/officeart/2008/layout/CircularPictureCallout"/>
    <dgm:cxn modelId="{ED43D899-2E07-4BCC-8709-79E7D228A214}" srcId="{CC670262-A7BB-4BEE-8667-FB6E9C163FDC}" destId="{78F4430E-4AF3-44C1-85EC-49CC9441EAB7}" srcOrd="2"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3" destOrd="0" parTransId="{4A9B2B36-C3B2-44C9-A4BD-D32AFB33F8CF}" sibTransId="{39F9E7CD-CBBF-4507-9B9C-C3E15EA5802D}"/>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 modelId="{C8D84274-9729-477B-A042-97FDD9B6BD3C}" type="presParOf" srcId="{791431E3-F170-427D-AFA7-FA4E39EE0155}" destId="{B0E3A7F8-69B5-42B5-98A4-9A815A5C6F04}" srcOrd="5" destOrd="0" presId="urn:microsoft.com/office/officeart/2008/layout/CircularPictureCallout"/>
    <dgm:cxn modelId="{0E94CE07-2EB8-4609-B8A0-B66F4ACEA5C2}" type="presParOf" srcId="{B0E3A7F8-69B5-42B5-98A4-9A815A5C6F04}" destId="{E53A17E2-23E9-421F-A7DD-D2E4357FBF38}" srcOrd="0" destOrd="0" presId="urn:microsoft.com/office/officeart/2008/layout/CircularPictureCallout"/>
    <dgm:cxn modelId="{B6CC3DDE-7DE0-49A7-BCCF-06BDAC7A8587}" type="presParOf" srcId="{791431E3-F170-427D-AFA7-FA4E39EE0155}" destId="{CC736300-696E-4273-85F0-FEBCD5B070FD}" srcOrd="6" destOrd="0" presId="urn:microsoft.com/office/officeart/2008/layout/CircularPictureCallout"/>
    <dgm:cxn modelId="{88187F72-A4F1-409D-B871-09002F951EAF}" type="presParOf" srcId="{791431E3-F170-427D-AFA7-FA4E39EE0155}" destId="{1EDDB034-21C8-4BFC-AA75-2BFDDDD3A81A}" srcOrd="7" destOrd="0" presId="urn:microsoft.com/office/officeart/2008/layout/CircularPictureCallout"/>
    <dgm:cxn modelId="{0AD58914-6C8A-49A5-8FEB-F351C610034E}" type="presParOf" srcId="{1EDDB034-21C8-4BFC-AA75-2BFDDDD3A81A}" destId="{ACFFA279-DDB2-49E3-9CCD-4570F728B157}" srcOrd="0" destOrd="0" presId="urn:microsoft.com/office/officeart/2008/layout/CircularPictureCallout"/>
    <dgm:cxn modelId="{FD8EFD18-2423-4F3A-9E8F-09DF297EE565}" type="presParOf" srcId="{791431E3-F170-427D-AFA7-FA4E39EE0155}" destId="{EC6204F9-DEE1-4285-90D5-959BF6AAD10A}" srcOrd="8" destOrd="0" presId="urn:microsoft.com/office/officeart/2008/layout/CircularPictureCallout"/>
    <dgm:cxn modelId="{F6BEAEBB-EA9E-4002-A61A-DCCCC1B36587}" type="presParOf" srcId="{EC6204F9-DEE1-4285-90D5-959BF6AAD10A}" destId="{41B99C6C-9FE2-4201-BDCE-DC0B954229E9}" srcOrd="0" destOrd="0" presId="urn:microsoft.com/office/officeart/2008/layout/CircularPictureCallout"/>
    <dgm:cxn modelId="{6BA6F831-E515-4EDF-AB55-0CF0B71D29E5}" type="presParOf" srcId="{791431E3-F170-427D-AFA7-FA4E39EE0155}" destId="{CCDA46E9-F944-4684-B525-3F51083CE8DC}" srcOrd="9" destOrd="0" presId="urn:microsoft.com/office/officeart/2008/layout/CircularPictureCallout"/>
    <dgm:cxn modelId="{EF0B1A23-F760-4093-839C-AED741CF2FF9}" type="presParOf" srcId="{791431E3-F170-427D-AFA7-FA4E39EE0155}" destId="{E2D188DA-9C23-4FE9-9CE4-980250C38337}" srcOrd="10" destOrd="0" presId="urn:microsoft.com/office/officeart/2008/layout/CircularPictureCallout"/>
    <dgm:cxn modelId="{D94F302A-C4D7-4DDA-B885-6F305072B53E}" type="presParOf" srcId="{E2D188DA-9C23-4FE9-9CE4-980250C38337}" destId="{3B42152F-4137-4D8B-AA0C-D13869E6608F}"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54412B-A389-4ACF-971D-E9BE12B46406}" type="doc">
      <dgm:prSet loTypeId="urn:microsoft.com/office/officeart/2005/8/layout/pyramid4" loCatId="pyramid" qsTypeId="urn:microsoft.com/office/officeart/2005/8/quickstyle/simple1" qsCatId="simple" csTypeId="urn:microsoft.com/office/officeart/2005/8/colors/accent2_2" csCatId="accent2" phldr="1"/>
      <dgm:spPr/>
      <dgm:t>
        <a:bodyPr/>
        <a:lstStyle/>
        <a:p>
          <a:endParaRPr lang="sv-SE"/>
        </a:p>
      </dgm:t>
    </dgm:pt>
    <dgm:pt modelId="{30236364-C28A-41A7-8DDA-22F5B1FF17B4}">
      <dgm:prSet phldrT="[Text]"/>
      <dgm:spPr/>
      <dgm:t>
        <a:bodyPr/>
        <a:lstStyle/>
        <a:p>
          <a:r>
            <a:rPr lang="sv-SE"/>
            <a:t>Kommunicerar med patienter</a:t>
          </a:r>
        </a:p>
      </dgm:t>
    </dgm:pt>
    <dgm:pt modelId="{B53593CE-43CC-43DF-9313-1AF053CDF385}" type="parTrans" cxnId="{0E04CE64-AF42-4836-8D83-1E31FEF31C7A}">
      <dgm:prSet/>
      <dgm:spPr/>
      <dgm:t>
        <a:bodyPr/>
        <a:lstStyle/>
        <a:p>
          <a:endParaRPr lang="sv-SE"/>
        </a:p>
      </dgm:t>
    </dgm:pt>
    <dgm:pt modelId="{4BEED345-2E4E-4B2F-91A0-40D380D33C38}" type="sibTrans" cxnId="{0E04CE64-AF42-4836-8D83-1E31FEF31C7A}">
      <dgm:prSet/>
      <dgm:spPr/>
      <dgm:t>
        <a:bodyPr/>
        <a:lstStyle/>
        <a:p>
          <a:endParaRPr lang="sv-SE"/>
        </a:p>
      </dgm:t>
    </dgm:pt>
    <dgm:pt modelId="{088E0DB4-6D11-4708-999A-F39FD63C9DA8}">
      <dgm:prSet phldrT="[Text]"/>
      <dgm:spPr/>
      <dgm:t>
        <a:bodyPr/>
        <a:lstStyle/>
        <a:p>
          <a:r>
            <a:rPr lang="sv-SE"/>
            <a:t>Kommunicerar med kollegor</a:t>
          </a:r>
        </a:p>
      </dgm:t>
    </dgm:pt>
    <dgm:pt modelId="{4881EF76-8A9C-449E-948A-340BC1332279}" type="parTrans" cxnId="{C708770C-7DDC-4F90-A546-07ED129A87CC}">
      <dgm:prSet/>
      <dgm:spPr/>
      <dgm:t>
        <a:bodyPr/>
        <a:lstStyle/>
        <a:p>
          <a:endParaRPr lang="sv-SE"/>
        </a:p>
      </dgm:t>
    </dgm:pt>
    <dgm:pt modelId="{4DC71DDD-F8E3-43D4-8748-6834CD89896A}" type="sibTrans" cxnId="{C708770C-7DDC-4F90-A546-07ED129A87CC}">
      <dgm:prSet/>
      <dgm:spPr/>
      <dgm:t>
        <a:bodyPr/>
        <a:lstStyle/>
        <a:p>
          <a:endParaRPr lang="sv-SE"/>
        </a:p>
      </dgm:t>
    </dgm:pt>
    <dgm:pt modelId="{3EC0C936-211C-44C4-9909-27970B7CBC4E}">
      <dgm:prSet phldrT="[Text]"/>
      <dgm:spPr/>
      <dgm:t>
        <a:bodyPr/>
        <a:lstStyle/>
        <a:p>
          <a:r>
            <a:rPr lang="sv-SE"/>
            <a:t>Clinic24</a:t>
          </a:r>
        </a:p>
      </dgm:t>
    </dgm:pt>
    <dgm:pt modelId="{CBAD4F35-0FD9-4FAF-8143-CDEDC49A983C}" type="parTrans" cxnId="{576A7D21-7E9C-475F-A571-1C89F21215E7}">
      <dgm:prSet/>
      <dgm:spPr/>
      <dgm:t>
        <a:bodyPr/>
        <a:lstStyle/>
        <a:p>
          <a:endParaRPr lang="sv-SE"/>
        </a:p>
      </dgm:t>
    </dgm:pt>
    <dgm:pt modelId="{0D03FBF9-ECEB-424F-BC55-F7892DF43B3D}" type="sibTrans" cxnId="{576A7D21-7E9C-475F-A571-1C89F21215E7}">
      <dgm:prSet/>
      <dgm:spPr/>
      <dgm:t>
        <a:bodyPr/>
        <a:lstStyle/>
        <a:p>
          <a:endParaRPr lang="sv-SE"/>
        </a:p>
      </dgm:t>
    </dgm:pt>
    <dgm:pt modelId="{CF34C394-4B15-4698-8B9B-6FE05E2E349A}">
      <dgm:prSet phldrT="[Text]"/>
      <dgm:spPr/>
      <dgm:t>
        <a:bodyPr/>
        <a:lstStyle/>
        <a:p>
          <a:r>
            <a:rPr lang="sv-SE"/>
            <a:t>Tar del av information</a:t>
          </a:r>
        </a:p>
      </dgm:t>
    </dgm:pt>
    <dgm:pt modelId="{8792727A-B64C-480C-97FD-2CB90EF6B247}" type="parTrans" cxnId="{FB6BEAB4-85D6-482D-8795-81C84CBA4729}">
      <dgm:prSet/>
      <dgm:spPr/>
      <dgm:t>
        <a:bodyPr/>
        <a:lstStyle/>
        <a:p>
          <a:endParaRPr lang="sv-SE"/>
        </a:p>
      </dgm:t>
    </dgm:pt>
    <dgm:pt modelId="{A591AD96-1ED9-43AB-A396-C0E4738FF266}" type="sibTrans" cxnId="{FB6BEAB4-85D6-482D-8795-81C84CBA4729}">
      <dgm:prSet/>
      <dgm:spPr/>
      <dgm:t>
        <a:bodyPr/>
        <a:lstStyle/>
        <a:p>
          <a:endParaRPr lang="sv-SE"/>
        </a:p>
      </dgm:t>
    </dgm:pt>
    <dgm:pt modelId="{F39B915F-DDB1-467D-BFE3-64979D08306D}" type="pres">
      <dgm:prSet presAssocID="{B754412B-A389-4ACF-971D-E9BE12B46406}" presName="compositeShape" presStyleCnt="0">
        <dgm:presLayoutVars>
          <dgm:chMax val="9"/>
          <dgm:dir/>
          <dgm:resizeHandles val="exact"/>
        </dgm:presLayoutVars>
      </dgm:prSet>
      <dgm:spPr/>
    </dgm:pt>
    <dgm:pt modelId="{78B134DE-896F-4586-86F7-71D77213A0F5}" type="pres">
      <dgm:prSet presAssocID="{B754412B-A389-4ACF-971D-E9BE12B46406}" presName="triangle1" presStyleLbl="node1" presStyleIdx="0" presStyleCnt="4">
        <dgm:presLayoutVars>
          <dgm:bulletEnabled val="1"/>
        </dgm:presLayoutVars>
      </dgm:prSet>
      <dgm:spPr/>
    </dgm:pt>
    <dgm:pt modelId="{297EC6F1-A720-4E13-B243-A9D8B6A26D98}" type="pres">
      <dgm:prSet presAssocID="{B754412B-A389-4ACF-971D-E9BE12B46406}" presName="triangle2" presStyleLbl="node1" presStyleIdx="1" presStyleCnt="4">
        <dgm:presLayoutVars>
          <dgm:bulletEnabled val="1"/>
        </dgm:presLayoutVars>
      </dgm:prSet>
      <dgm:spPr/>
    </dgm:pt>
    <dgm:pt modelId="{AA9F0B47-5806-4E7A-9721-661BF3AE43E2}" type="pres">
      <dgm:prSet presAssocID="{B754412B-A389-4ACF-971D-E9BE12B46406}" presName="triangle3" presStyleLbl="node1" presStyleIdx="2" presStyleCnt="4">
        <dgm:presLayoutVars>
          <dgm:bulletEnabled val="1"/>
        </dgm:presLayoutVars>
      </dgm:prSet>
      <dgm:spPr/>
    </dgm:pt>
    <dgm:pt modelId="{97A015B5-A02F-4A37-A8E8-DEAD8929480D}" type="pres">
      <dgm:prSet presAssocID="{B754412B-A389-4ACF-971D-E9BE12B46406}" presName="triangle4" presStyleLbl="node1" presStyleIdx="3" presStyleCnt="4">
        <dgm:presLayoutVars>
          <dgm:bulletEnabled val="1"/>
        </dgm:presLayoutVars>
      </dgm:prSet>
      <dgm:spPr/>
    </dgm:pt>
  </dgm:ptLst>
  <dgm:cxnLst>
    <dgm:cxn modelId="{C708770C-7DDC-4F90-A546-07ED129A87CC}" srcId="{B754412B-A389-4ACF-971D-E9BE12B46406}" destId="{088E0DB4-6D11-4708-999A-F39FD63C9DA8}" srcOrd="1" destOrd="0" parTransId="{4881EF76-8A9C-449E-948A-340BC1332279}" sibTransId="{4DC71DDD-F8E3-43D4-8748-6834CD89896A}"/>
    <dgm:cxn modelId="{C7F3F112-228C-403F-A368-D964CFABEC02}" type="presOf" srcId="{3EC0C936-211C-44C4-9909-27970B7CBC4E}" destId="{AA9F0B47-5806-4E7A-9721-661BF3AE43E2}" srcOrd="0" destOrd="0" presId="urn:microsoft.com/office/officeart/2005/8/layout/pyramid4"/>
    <dgm:cxn modelId="{576A7D21-7E9C-475F-A571-1C89F21215E7}" srcId="{B754412B-A389-4ACF-971D-E9BE12B46406}" destId="{3EC0C936-211C-44C4-9909-27970B7CBC4E}" srcOrd="2" destOrd="0" parTransId="{CBAD4F35-0FD9-4FAF-8143-CDEDC49A983C}" sibTransId="{0D03FBF9-ECEB-424F-BC55-F7892DF43B3D}"/>
    <dgm:cxn modelId="{0E04CE64-AF42-4836-8D83-1E31FEF31C7A}" srcId="{B754412B-A389-4ACF-971D-E9BE12B46406}" destId="{30236364-C28A-41A7-8DDA-22F5B1FF17B4}" srcOrd="0" destOrd="0" parTransId="{B53593CE-43CC-43DF-9313-1AF053CDF385}" sibTransId="{4BEED345-2E4E-4B2F-91A0-40D380D33C38}"/>
    <dgm:cxn modelId="{00C9487F-8E3D-4209-9B34-CD95141CDE88}" type="presOf" srcId="{30236364-C28A-41A7-8DDA-22F5B1FF17B4}" destId="{78B134DE-896F-4586-86F7-71D77213A0F5}" srcOrd="0" destOrd="0" presId="urn:microsoft.com/office/officeart/2005/8/layout/pyramid4"/>
    <dgm:cxn modelId="{6D41897F-BC15-40E6-A88C-41D12715031A}" type="presOf" srcId="{B754412B-A389-4ACF-971D-E9BE12B46406}" destId="{F39B915F-DDB1-467D-BFE3-64979D08306D}" srcOrd="0" destOrd="0" presId="urn:microsoft.com/office/officeart/2005/8/layout/pyramid4"/>
    <dgm:cxn modelId="{FB6BEAB4-85D6-482D-8795-81C84CBA4729}" srcId="{B754412B-A389-4ACF-971D-E9BE12B46406}" destId="{CF34C394-4B15-4698-8B9B-6FE05E2E349A}" srcOrd="3" destOrd="0" parTransId="{8792727A-B64C-480C-97FD-2CB90EF6B247}" sibTransId="{A591AD96-1ED9-43AB-A396-C0E4738FF266}"/>
    <dgm:cxn modelId="{96BF0DDE-2BAC-48D0-8F03-EB4EAE5950E3}" type="presOf" srcId="{088E0DB4-6D11-4708-999A-F39FD63C9DA8}" destId="{297EC6F1-A720-4E13-B243-A9D8B6A26D98}" srcOrd="0" destOrd="0" presId="urn:microsoft.com/office/officeart/2005/8/layout/pyramid4"/>
    <dgm:cxn modelId="{FF2828F3-9986-4FB8-83AD-7972C3A46D17}" type="presOf" srcId="{CF34C394-4B15-4698-8B9B-6FE05E2E349A}" destId="{97A015B5-A02F-4A37-A8E8-DEAD8929480D}" srcOrd="0" destOrd="0" presId="urn:microsoft.com/office/officeart/2005/8/layout/pyramid4"/>
    <dgm:cxn modelId="{529C0661-93D2-4A4D-9202-9CCCFD5E2C71}" type="presParOf" srcId="{F39B915F-DDB1-467D-BFE3-64979D08306D}" destId="{78B134DE-896F-4586-86F7-71D77213A0F5}" srcOrd="0" destOrd="0" presId="urn:microsoft.com/office/officeart/2005/8/layout/pyramid4"/>
    <dgm:cxn modelId="{99248E07-EC42-44C5-B592-3BEE3D7B2027}" type="presParOf" srcId="{F39B915F-DDB1-467D-BFE3-64979D08306D}" destId="{297EC6F1-A720-4E13-B243-A9D8B6A26D98}" srcOrd="1" destOrd="0" presId="urn:microsoft.com/office/officeart/2005/8/layout/pyramid4"/>
    <dgm:cxn modelId="{5FC2DD75-5203-419E-9E72-9CC2FC687A57}" type="presParOf" srcId="{F39B915F-DDB1-467D-BFE3-64979D08306D}" destId="{AA9F0B47-5806-4E7A-9721-661BF3AE43E2}" srcOrd="2" destOrd="0" presId="urn:microsoft.com/office/officeart/2005/8/layout/pyramid4"/>
    <dgm:cxn modelId="{E6003FAA-C839-4006-AE04-CA456CC2DC41}" type="presParOf" srcId="{F39B915F-DDB1-467D-BFE3-64979D08306D}" destId="{97A015B5-A02F-4A37-A8E8-DEAD8929480D}"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91CE942E-0580-401E-84D2-316535E05F79}">
      <dgm:prSet phldrT="[Text]" custT="1"/>
      <dgm:spPr>
        <a:ln>
          <a:noFill/>
        </a:ln>
      </dgm:spPr>
      <dgm:t>
        <a:bodyPr/>
        <a:lstStyle/>
        <a:p>
          <a:r>
            <a:rPr lang="sv-SE" sz="2200" b="1"/>
            <a:t>Hälsotorget</a:t>
          </a:r>
          <a:br>
            <a:rPr lang="sv-SE" sz="2200" b="1"/>
          </a:br>
          <a:r>
            <a:rPr lang="sv-SE" sz="1800"/>
            <a:t>Fysiska besök i Gävle, Hudiksvall och Bollnäs</a:t>
          </a:r>
        </a:p>
      </dgm:t>
    </dgm:pt>
    <dgm:pt modelId="{2CF05FE4-5FAA-4065-BF6A-F996009AE0E7}" type="parTrans" cxnId="{97BB9FA9-EB12-4614-8F2B-A18EB1EDD3BA}">
      <dgm:prSet/>
      <dgm:spPr/>
      <dgm:t>
        <a:bodyPr/>
        <a:lstStyle/>
        <a:p>
          <a:endParaRPr lang="sv-SE"/>
        </a:p>
      </dgm:t>
    </dgm:pt>
    <dgm:pt modelId="{BFEFC25C-F9A8-4A9C-AAE9-F06B4E2C447F}" type="sibTrans" cxnId="{97BB9FA9-EB12-4614-8F2B-A18EB1EDD3BA}">
      <dgm:prSet/>
      <dgm:spPr/>
      <dgm:t>
        <a:bodyPr/>
        <a:lstStyle/>
        <a:p>
          <a:endParaRPr lang="sv-SE"/>
        </a:p>
      </dgm:t>
    </dgm:pt>
    <dgm:pt modelId="{94DF19BB-D41A-4064-BE5C-C1FB5DD88B8C}">
      <dgm:prSet phldrT="[Text]" custT="1"/>
      <dgm:spPr>
        <a:ln>
          <a:noFill/>
        </a:ln>
      </dgm:spPr>
      <dgm:t>
        <a:bodyPr/>
        <a:lstStyle/>
        <a:p>
          <a:r>
            <a:rPr lang="sv-SE" sz="2200" b="1"/>
            <a:t>Mail</a:t>
          </a:r>
          <a:br>
            <a:rPr lang="sv-SE" sz="2200" b="1"/>
          </a:br>
          <a:r>
            <a:rPr lang="sv-SE" sz="1800"/>
            <a:t>supportminvard@regiongavleborg.se </a:t>
          </a:r>
        </a:p>
      </dgm:t>
    </dgm:pt>
    <dgm:pt modelId="{D1050E08-2A58-411C-AB4A-F85BC0F5CDAF}" type="sibTrans" cxnId="{8891D222-71F8-4C21-891B-AF8C66683896}">
      <dgm:prSet/>
      <dgm:spPr/>
      <dgm:t>
        <a:bodyPr/>
        <a:lstStyle/>
        <a:p>
          <a:endParaRPr lang="sv-SE"/>
        </a:p>
      </dgm:t>
    </dgm:pt>
    <dgm:pt modelId="{A21AD9CE-1F44-4DE8-B6FE-15585BB14714}" type="parTrans" cxnId="{8891D222-71F8-4C21-891B-AF8C66683896}">
      <dgm:prSet/>
      <dgm:spPr/>
      <dgm:t>
        <a:bodyPr/>
        <a:lstStyle/>
        <a:p>
          <a:endParaRPr lang="sv-SE"/>
        </a:p>
      </dgm:t>
    </dgm:pt>
    <dgm:pt modelId="{FD751116-DFEE-4F5F-9AF3-32BE37FBCEF8}">
      <dgm:prSet phldrT="[Text]" custT="1"/>
      <dgm:spPr>
        <a:ln>
          <a:noFill/>
        </a:ln>
      </dgm:spPr>
      <dgm:t>
        <a:bodyPr/>
        <a:lstStyle/>
        <a:p>
          <a:r>
            <a:rPr lang="sv-SE" sz="2200" b="1"/>
            <a:t>Telefon</a:t>
          </a:r>
          <a:br>
            <a:rPr lang="sv-SE" sz="2200" b="1"/>
          </a:br>
          <a:r>
            <a:rPr lang="sv-SE" sz="1800"/>
            <a:t>026 -15 76 00</a:t>
          </a:r>
        </a:p>
      </dgm:t>
    </dgm:pt>
    <dgm:pt modelId="{8973B10F-4D02-493C-9B93-6C427E1E6D71}" type="sibTrans" cxnId="{42BED0E0-2835-4419-80A9-2321DDD9A73C}">
      <dgm:prSet/>
      <dgm:spPr/>
      <dgm:t>
        <a:bodyPr/>
        <a:lstStyle/>
        <a:p>
          <a:endParaRPr lang="sv-SE"/>
        </a:p>
      </dgm:t>
    </dgm:pt>
    <dgm:pt modelId="{8D1B3104-B0B1-43CB-A413-FA51E5C0A033}" type="parTrans" cxnId="{42BED0E0-2835-4419-80A9-2321DDD9A73C}">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3" custScaleX="98646" custScaleY="95949"/>
      <dgm:spPr/>
    </dgm:pt>
    <dgm:pt modelId="{E13C1F4A-708B-4A26-AE78-6EF72DF34211}" type="pres">
      <dgm:prSet presAssocID="{FD751116-DFEE-4F5F-9AF3-32BE37FBCEF8}" presName="img" presStyleLbl="fgImgPlace1" presStyleIdx="0" presStyleCnt="3"/>
      <dgm:spPr>
        <a:solidFill>
          <a:schemeClr val="accent2"/>
        </a:solidFill>
        <a:ln>
          <a:noFill/>
        </a:ln>
      </dgm:spPr>
    </dgm:pt>
    <dgm:pt modelId="{09398D97-C0A0-4058-A271-BC1FBA512348}" type="pres">
      <dgm:prSet presAssocID="{FD751116-DFEE-4F5F-9AF3-32BE37FBCEF8}" presName="text" presStyleLbl="node1" presStyleIdx="0" presStyleCnt="3">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3" custScaleX="98646" custScaleY="94205"/>
      <dgm:spPr/>
    </dgm:pt>
    <dgm:pt modelId="{7A82D619-F178-41F3-BAFC-A8A1DDFCC1A2}" type="pres">
      <dgm:prSet presAssocID="{94DF19BB-D41A-4064-BE5C-C1FB5DD88B8C}" presName="img" presStyleLbl="fgImgPlace1" presStyleIdx="1" presStyleCnt="3"/>
      <dgm:spPr>
        <a:solidFill>
          <a:schemeClr val="accent2"/>
        </a:solidFill>
        <a:ln>
          <a:noFill/>
        </a:ln>
      </dgm:spPr>
    </dgm:pt>
    <dgm:pt modelId="{1466BE12-66D8-4855-8A8C-840E1B752F89}" type="pres">
      <dgm:prSet presAssocID="{94DF19BB-D41A-4064-BE5C-C1FB5DD88B8C}" presName="text" presStyleLbl="node1" presStyleIdx="1" presStyleCnt="3">
        <dgm:presLayoutVars>
          <dgm:bulletEnabled val="1"/>
        </dgm:presLayoutVars>
      </dgm:prSet>
      <dgm:spPr/>
    </dgm:pt>
    <dgm:pt modelId="{AFD1DB82-EB63-4C8B-86F3-37A8149D7DC1}" type="pres">
      <dgm:prSet presAssocID="{D1050E08-2A58-411C-AB4A-F85BC0F5CDAF}" presName="spacer" presStyleCnt="0"/>
      <dgm:spPr/>
    </dgm:pt>
    <dgm:pt modelId="{074D90CF-0361-4423-9A7F-A442AFD80AAE}" type="pres">
      <dgm:prSet presAssocID="{91CE942E-0580-401E-84D2-316535E05F79}" presName="comp" presStyleCnt="0"/>
      <dgm:spPr/>
    </dgm:pt>
    <dgm:pt modelId="{932A9FD4-EDCF-41CC-92F4-A2FD3981956B}" type="pres">
      <dgm:prSet presAssocID="{91CE942E-0580-401E-84D2-316535E05F79}" presName="box" presStyleLbl="node1" presStyleIdx="2" presStyleCnt="3" custScaleX="98646" custScaleY="91704" custLinFactNeighborX="186" custLinFactNeighborY="1391"/>
      <dgm:spPr/>
    </dgm:pt>
    <dgm:pt modelId="{B15AF91E-BF65-45E2-AF4D-10B741FC417C}" type="pres">
      <dgm:prSet presAssocID="{91CE942E-0580-401E-84D2-316535E05F79}" presName="img" presStyleLbl="fgImgPlace1" presStyleIdx="2" presStyleCnt="3"/>
      <dgm:spPr>
        <a:solidFill>
          <a:schemeClr val="accent2"/>
        </a:solidFill>
        <a:ln>
          <a:noFill/>
        </a:ln>
      </dgm:spPr>
    </dgm:pt>
    <dgm:pt modelId="{041FD524-1ACF-493F-802B-C912F9774C8B}" type="pres">
      <dgm:prSet presAssocID="{91CE942E-0580-401E-84D2-316535E05F79}" presName="text" presStyleLbl="node1" presStyleIdx="2" presStyleCnt="3">
        <dgm:presLayoutVars>
          <dgm:bulletEnabled val="1"/>
        </dgm:presLayoutVars>
      </dgm:prSet>
      <dgm:spPr/>
    </dgm:pt>
  </dgm:ptLst>
  <dgm:cxnLst>
    <dgm:cxn modelId="{19A06303-96D8-407B-B828-D0AA208709CD}" type="presOf" srcId="{91CE942E-0580-401E-84D2-316535E05F79}" destId="{932A9FD4-EDCF-41CC-92F4-A2FD3981956B}" srcOrd="0" destOrd="0" presId="urn:microsoft.com/office/officeart/2005/8/layout/vList4"/>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97BB9FA9-EB12-4614-8F2B-A18EB1EDD3BA}" srcId="{80D09E41-4B49-49F4-97F2-CED6BA17CBB2}" destId="{91CE942E-0580-401E-84D2-316535E05F79}" srcOrd="2" destOrd="0" parTransId="{2CF05FE4-5FAA-4065-BF6A-F996009AE0E7}" sibTransId="{BFEFC25C-F9A8-4A9C-AAE9-F06B4E2C447F}"/>
    <dgm:cxn modelId="{21ACBEB1-B8AF-47DD-8D51-1A4189CB1D19}" type="presOf" srcId="{94DF19BB-D41A-4064-BE5C-C1FB5DD88B8C}" destId="{1466BE12-66D8-4855-8A8C-840E1B752F89}" srcOrd="1" destOrd="0" presId="urn:microsoft.com/office/officeart/2005/8/layout/vList4"/>
    <dgm:cxn modelId="{44BBBBD8-BDED-44E0-95C7-E00083C29815}" type="presOf" srcId="{91CE942E-0580-401E-84D2-316535E05F79}" destId="{041FD524-1ACF-493F-802B-C912F9774C8B}"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 modelId="{1F717D54-7AD7-40BE-9FAD-213E5128970D}" type="presParOf" srcId="{27BF46C5-0087-4832-B786-DEFDBA848858}" destId="{AFD1DB82-EB63-4C8B-86F3-37A8149D7DC1}" srcOrd="3" destOrd="0" presId="urn:microsoft.com/office/officeart/2005/8/layout/vList4"/>
    <dgm:cxn modelId="{21E660B6-EC71-4F77-95A5-A53F22259151}" type="presParOf" srcId="{27BF46C5-0087-4832-B786-DEFDBA848858}" destId="{074D90CF-0361-4423-9A7F-A442AFD80AAE}" srcOrd="4" destOrd="0" presId="urn:microsoft.com/office/officeart/2005/8/layout/vList4"/>
    <dgm:cxn modelId="{C5AB4A86-19D9-4F44-9834-413F6F70D0E5}" type="presParOf" srcId="{074D90CF-0361-4423-9A7F-A442AFD80AAE}" destId="{932A9FD4-EDCF-41CC-92F4-A2FD3981956B}" srcOrd="0" destOrd="0" presId="urn:microsoft.com/office/officeart/2005/8/layout/vList4"/>
    <dgm:cxn modelId="{92316415-88F2-4727-8733-A6ECD757B024}" type="presParOf" srcId="{074D90CF-0361-4423-9A7F-A442AFD80AAE}" destId="{B15AF91E-BF65-45E2-AF4D-10B741FC417C}" srcOrd="1" destOrd="0" presId="urn:microsoft.com/office/officeart/2005/8/layout/vList4"/>
    <dgm:cxn modelId="{41D183A6-018A-41EE-8CBA-1C74C3C64C61}" type="presParOf" srcId="{074D90CF-0361-4423-9A7F-A442AFD80AAE}" destId="{041FD524-1ACF-493F-802B-C912F9774C8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FD751116-DFEE-4F5F-9AF3-32BE37FBCEF8}">
      <dgm:prSet phldrT="[Text]" custT="1"/>
      <dgm:spPr>
        <a:ln>
          <a:noFill/>
        </a:ln>
      </dgm:spPr>
      <dgm:t>
        <a:bodyPr/>
        <a:lstStyle/>
        <a:p>
          <a:r>
            <a:rPr lang="sv-SE" sz="2200" b="1"/>
            <a:t>1177.se</a:t>
          </a:r>
          <a:br>
            <a:rPr lang="sv-SE" sz="2200" b="1"/>
          </a:br>
          <a:r>
            <a:rPr lang="sv-SE" sz="1800"/>
            <a:t>Användarinformation om tjänsten</a:t>
          </a:r>
          <a:endParaRPr lang="sv-SE" sz="1300">
            <a:solidFill>
              <a:schemeClr val="bg1"/>
            </a:solidFill>
          </a:endParaRPr>
        </a:p>
      </dgm:t>
    </dgm:pt>
    <dgm:pt modelId="{8D1B3104-B0B1-43CB-A413-FA51E5C0A033}" type="parTrans" cxnId="{42BED0E0-2835-4419-80A9-2321DDD9A73C}">
      <dgm:prSet/>
      <dgm:spPr/>
      <dgm:t>
        <a:bodyPr/>
        <a:lstStyle/>
        <a:p>
          <a:endParaRPr lang="sv-SE"/>
        </a:p>
      </dgm:t>
    </dgm:pt>
    <dgm:pt modelId="{8973B10F-4D02-493C-9B93-6C427E1E6D71}" type="sibTrans" cxnId="{42BED0E0-2835-4419-80A9-2321DDD9A73C}">
      <dgm:prSet/>
      <dgm:spPr/>
      <dgm:t>
        <a:bodyPr/>
        <a:lstStyle/>
        <a:p>
          <a:endParaRPr lang="sv-SE"/>
        </a:p>
      </dgm:t>
    </dgm:pt>
    <dgm:pt modelId="{94DF19BB-D41A-4064-BE5C-C1FB5DD88B8C}">
      <dgm:prSet phldrT="[Text]" custT="1"/>
      <dgm:spPr>
        <a:ln>
          <a:noFill/>
        </a:ln>
      </dgm:spPr>
      <dgm:t>
        <a:bodyPr/>
        <a:lstStyle/>
        <a:p>
          <a:br>
            <a:rPr lang="sv-SE" sz="2200" b="1"/>
          </a:br>
          <a:r>
            <a:rPr lang="sv-SE" sz="2200" b="1"/>
            <a:t>Kontakta oss</a:t>
          </a:r>
          <a:br>
            <a:rPr lang="sv-SE" sz="2200" b="1"/>
          </a:br>
          <a:r>
            <a:rPr lang="sv-SE" sz="1800"/>
            <a:t>Meddelandefunktion i </a:t>
          </a:r>
          <a:r>
            <a:rPr lang="sv-SE" sz="1800" err="1"/>
            <a:t>appen</a:t>
          </a:r>
          <a:br>
            <a:rPr lang="sv-SE" sz="1800"/>
          </a:br>
          <a:br>
            <a:rPr lang="sv-SE" sz="1800"/>
          </a:br>
          <a:endParaRPr lang="sv-SE" sz="1300"/>
        </a:p>
      </dgm:t>
    </dgm:pt>
    <dgm:pt modelId="{A21AD9CE-1F44-4DE8-B6FE-15585BB14714}" type="parTrans" cxnId="{8891D222-71F8-4C21-891B-AF8C66683896}">
      <dgm:prSet/>
      <dgm:spPr/>
      <dgm:t>
        <a:bodyPr/>
        <a:lstStyle/>
        <a:p>
          <a:endParaRPr lang="sv-SE"/>
        </a:p>
      </dgm:t>
    </dgm:pt>
    <dgm:pt modelId="{D1050E08-2A58-411C-AB4A-F85BC0F5CDAF}" type="sibTrans" cxnId="{8891D222-71F8-4C21-891B-AF8C66683896}">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2" custScaleX="96084" custScaleY="97679" custLinFactNeighborX="-3274" custLinFactNeighborY="57"/>
      <dgm:spPr/>
    </dgm:pt>
    <dgm:pt modelId="{E13C1F4A-708B-4A26-AE78-6EF72DF34211}" type="pres">
      <dgm:prSet presAssocID="{FD751116-DFEE-4F5F-9AF3-32BE37FBCEF8}" presName="img" presStyleLbl="fgImgPlace1" presStyleIdx="0" presStyleCnt="2"/>
      <dgm:spPr>
        <a:solidFill>
          <a:schemeClr val="accent2"/>
        </a:solidFill>
        <a:ln>
          <a:noFill/>
        </a:ln>
      </dgm:spPr>
    </dgm:pt>
    <dgm:pt modelId="{09398D97-C0A0-4058-A271-BC1FBA512348}" type="pres">
      <dgm:prSet presAssocID="{FD751116-DFEE-4F5F-9AF3-32BE37FBCEF8}" presName="text" presStyleLbl="node1" presStyleIdx="0" presStyleCnt="2">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2" custScaleX="96084" custScaleY="93834" custLinFactNeighborX="-1958"/>
      <dgm:spPr/>
    </dgm:pt>
    <dgm:pt modelId="{7A82D619-F178-41F3-BAFC-A8A1DDFCC1A2}" type="pres">
      <dgm:prSet presAssocID="{94DF19BB-D41A-4064-BE5C-C1FB5DD88B8C}" presName="img" presStyleLbl="fgImgPlace1" presStyleIdx="1" presStyleCnt="2"/>
      <dgm:spPr>
        <a:solidFill>
          <a:schemeClr val="accent2"/>
        </a:solidFill>
        <a:ln>
          <a:noFill/>
        </a:ln>
      </dgm:spPr>
    </dgm:pt>
    <dgm:pt modelId="{1466BE12-66D8-4855-8A8C-840E1B752F89}" type="pres">
      <dgm:prSet presAssocID="{94DF19BB-D41A-4064-BE5C-C1FB5DD88B8C}" presName="text" presStyleLbl="node1" presStyleIdx="1" presStyleCnt="2">
        <dgm:presLayoutVars>
          <dgm:bulletEnabled val="1"/>
        </dgm:presLayoutVars>
      </dgm:prSet>
      <dgm:spPr/>
    </dgm:pt>
  </dgm:ptLst>
  <dgm:cxnLst>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21ACBEB1-B8AF-47DD-8D51-1A4189CB1D19}" type="presOf" srcId="{94DF19BB-D41A-4064-BE5C-C1FB5DD88B8C}" destId="{1466BE12-66D8-4855-8A8C-840E1B752F89}"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FD751116-DFEE-4F5F-9AF3-32BE37FBCEF8}">
      <dgm:prSet phldrT="[Text]" custT="1"/>
      <dgm:spPr>
        <a:ln>
          <a:noFill/>
        </a:ln>
      </dgm:spPr>
      <dgm:t>
        <a:bodyPr/>
        <a:lstStyle/>
        <a:p>
          <a:r>
            <a:rPr lang="sv-SE" sz="2200" b="1"/>
            <a:t>IT-support</a:t>
          </a:r>
          <a:br>
            <a:rPr lang="sv-SE" sz="2200" b="1"/>
          </a:br>
          <a:r>
            <a:rPr lang="sv-SE" sz="1800"/>
            <a:t>(026-1) 53000</a:t>
          </a:r>
          <a:br>
            <a:rPr lang="sv-SE" sz="1800"/>
          </a:br>
          <a:r>
            <a:rPr lang="sv-SE" sz="1800"/>
            <a:t>supportcenter.lg.se</a:t>
          </a:r>
        </a:p>
      </dgm:t>
    </dgm:pt>
    <dgm:pt modelId="{8D1B3104-B0B1-43CB-A413-FA51E5C0A033}" type="parTrans" cxnId="{42BED0E0-2835-4419-80A9-2321DDD9A73C}">
      <dgm:prSet/>
      <dgm:spPr/>
      <dgm:t>
        <a:bodyPr/>
        <a:lstStyle/>
        <a:p>
          <a:endParaRPr lang="sv-SE"/>
        </a:p>
      </dgm:t>
    </dgm:pt>
    <dgm:pt modelId="{8973B10F-4D02-493C-9B93-6C427E1E6D71}" type="sibTrans" cxnId="{42BED0E0-2835-4419-80A9-2321DDD9A73C}">
      <dgm:prSet/>
      <dgm:spPr/>
      <dgm:t>
        <a:bodyPr/>
        <a:lstStyle/>
        <a:p>
          <a:endParaRPr lang="sv-SE"/>
        </a:p>
      </dgm:t>
    </dgm:pt>
    <dgm:pt modelId="{94DF19BB-D41A-4064-BE5C-C1FB5DD88B8C}">
      <dgm:prSet phldrT="[Text]" custT="1"/>
      <dgm:spPr>
        <a:ln>
          <a:noFill/>
        </a:ln>
      </dgm:spPr>
      <dgm:t>
        <a:bodyPr/>
        <a:lstStyle/>
        <a:p>
          <a:r>
            <a:rPr lang="sv-SE" sz="2200" b="1"/>
            <a:t>Kompetensportalen</a:t>
          </a:r>
          <a:br>
            <a:rPr lang="sv-SE" sz="2200" b="1"/>
          </a:br>
          <a:r>
            <a:rPr lang="sv-SE" sz="1800"/>
            <a:t>Utbildningsfilmer och instruktioner </a:t>
          </a:r>
        </a:p>
      </dgm:t>
    </dgm:pt>
    <dgm:pt modelId="{A21AD9CE-1F44-4DE8-B6FE-15585BB14714}" type="parTrans" cxnId="{8891D222-71F8-4C21-891B-AF8C66683896}">
      <dgm:prSet/>
      <dgm:spPr/>
      <dgm:t>
        <a:bodyPr/>
        <a:lstStyle/>
        <a:p>
          <a:endParaRPr lang="sv-SE"/>
        </a:p>
      </dgm:t>
    </dgm:pt>
    <dgm:pt modelId="{D1050E08-2A58-411C-AB4A-F85BC0F5CDAF}" type="sibTrans" cxnId="{8891D222-71F8-4C21-891B-AF8C66683896}">
      <dgm:prSet/>
      <dgm:spPr/>
      <dgm:t>
        <a:bodyPr/>
        <a:lstStyle/>
        <a:p>
          <a:endParaRPr lang="sv-SE"/>
        </a:p>
      </dgm:t>
    </dgm:pt>
    <dgm:pt modelId="{91CE942E-0580-401E-84D2-316535E05F79}">
      <dgm:prSet phldrT="[Text]" custT="1"/>
      <dgm:spPr>
        <a:ln>
          <a:noFill/>
        </a:ln>
      </dgm:spPr>
      <dgm:t>
        <a:bodyPr/>
        <a:lstStyle/>
        <a:p>
          <a:r>
            <a:rPr lang="sv-SE" sz="2200" b="1"/>
            <a:t>Kontaktpersoner</a:t>
          </a:r>
          <a:br>
            <a:rPr lang="sv-SE" sz="2200" b="1"/>
          </a:br>
          <a:r>
            <a:rPr lang="sv-SE" sz="1800"/>
            <a:t>Utsedda personer i varje verksamhetsområde</a:t>
          </a:r>
        </a:p>
      </dgm:t>
    </dgm:pt>
    <dgm:pt modelId="{2CF05FE4-5FAA-4065-BF6A-F996009AE0E7}" type="parTrans" cxnId="{97BB9FA9-EB12-4614-8F2B-A18EB1EDD3BA}">
      <dgm:prSet/>
      <dgm:spPr/>
      <dgm:t>
        <a:bodyPr/>
        <a:lstStyle/>
        <a:p>
          <a:endParaRPr lang="sv-SE"/>
        </a:p>
      </dgm:t>
    </dgm:pt>
    <dgm:pt modelId="{BFEFC25C-F9A8-4A9C-AAE9-F06B4E2C447F}" type="sibTrans" cxnId="{97BB9FA9-EB12-4614-8F2B-A18EB1EDD3BA}">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3" custLinFactNeighborX="6459"/>
      <dgm:spPr/>
    </dgm:pt>
    <dgm:pt modelId="{E13C1F4A-708B-4A26-AE78-6EF72DF34211}" type="pres">
      <dgm:prSet presAssocID="{FD751116-DFEE-4F5F-9AF3-32BE37FBCEF8}" presName="img" presStyleLbl="fgImgPlace1" presStyleIdx="0" presStyleCnt="3"/>
      <dgm:spPr>
        <a:solidFill>
          <a:schemeClr val="accent2"/>
        </a:solidFill>
        <a:ln>
          <a:noFill/>
        </a:ln>
      </dgm:spPr>
    </dgm:pt>
    <dgm:pt modelId="{09398D97-C0A0-4058-A271-BC1FBA512348}" type="pres">
      <dgm:prSet presAssocID="{FD751116-DFEE-4F5F-9AF3-32BE37FBCEF8}" presName="text" presStyleLbl="node1" presStyleIdx="0" presStyleCnt="3">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3"/>
      <dgm:spPr/>
    </dgm:pt>
    <dgm:pt modelId="{7A82D619-F178-41F3-BAFC-A8A1DDFCC1A2}" type="pres">
      <dgm:prSet presAssocID="{94DF19BB-D41A-4064-BE5C-C1FB5DD88B8C}" presName="img" presStyleLbl="fgImgPlace1" presStyleIdx="1" presStyleCnt="3"/>
      <dgm:spPr>
        <a:solidFill>
          <a:schemeClr val="accent2"/>
        </a:solidFill>
        <a:ln>
          <a:noFill/>
        </a:ln>
      </dgm:spPr>
    </dgm:pt>
    <dgm:pt modelId="{1466BE12-66D8-4855-8A8C-840E1B752F89}" type="pres">
      <dgm:prSet presAssocID="{94DF19BB-D41A-4064-BE5C-C1FB5DD88B8C}" presName="text" presStyleLbl="node1" presStyleIdx="1" presStyleCnt="3">
        <dgm:presLayoutVars>
          <dgm:bulletEnabled val="1"/>
        </dgm:presLayoutVars>
      </dgm:prSet>
      <dgm:spPr/>
    </dgm:pt>
    <dgm:pt modelId="{AFD1DB82-EB63-4C8B-86F3-37A8149D7DC1}" type="pres">
      <dgm:prSet presAssocID="{D1050E08-2A58-411C-AB4A-F85BC0F5CDAF}" presName="spacer" presStyleCnt="0"/>
      <dgm:spPr/>
    </dgm:pt>
    <dgm:pt modelId="{074D90CF-0361-4423-9A7F-A442AFD80AAE}" type="pres">
      <dgm:prSet presAssocID="{91CE942E-0580-401E-84D2-316535E05F79}" presName="comp" presStyleCnt="0"/>
      <dgm:spPr/>
    </dgm:pt>
    <dgm:pt modelId="{932A9FD4-EDCF-41CC-92F4-A2FD3981956B}" type="pres">
      <dgm:prSet presAssocID="{91CE942E-0580-401E-84D2-316535E05F79}" presName="box" presStyleLbl="node1" presStyleIdx="2" presStyleCnt="3" custLinFactNeighborX="-4044" custLinFactNeighborY="0"/>
      <dgm:spPr/>
    </dgm:pt>
    <dgm:pt modelId="{B15AF91E-BF65-45E2-AF4D-10B741FC417C}" type="pres">
      <dgm:prSet presAssocID="{91CE942E-0580-401E-84D2-316535E05F79}" presName="img" presStyleLbl="fgImgPlace1" presStyleIdx="2" presStyleCnt="3"/>
      <dgm:spPr>
        <a:solidFill>
          <a:schemeClr val="accent2"/>
        </a:solidFill>
        <a:ln>
          <a:noFill/>
        </a:ln>
      </dgm:spPr>
    </dgm:pt>
    <dgm:pt modelId="{041FD524-1ACF-493F-802B-C912F9774C8B}" type="pres">
      <dgm:prSet presAssocID="{91CE942E-0580-401E-84D2-316535E05F79}" presName="text" presStyleLbl="node1" presStyleIdx="2" presStyleCnt="3">
        <dgm:presLayoutVars>
          <dgm:bulletEnabled val="1"/>
        </dgm:presLayoutVars>
      </dgm:prSet>
      <dgm:spPr/>
    </dgm:pt>
  </dgm:ptLst>
  <dgm:cxnLst>
    <dgm:cxn modelId="{19A06303-96D8-407B-B828-D0AA208709CD}" type="presOf" srcId="{91CE942E-0580-401E-84D2-316535E05F79}" destId="{932A9FD4-EDCF-41CC-92F4-A2FD3981956B}" srcOrd="0" destOrd="0" presId="urn:microsoft.com/office/officeart/2005/8/layout/vList4"/>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97BB9FA9-EB12-4614-8F2B-A18EB1EDD3BA}" srcId="{80D09E41-4B49-49F4-97F2-CED6BA17CBB2}" destId="{91CE942E-0580-401E-84D2-316535E05F79}" srcOrd="2" destOrd="0" parTransId="{2CF05FE4-5FAA-4065-BF6A-F996009AE0E7}" sibTransId="{BFEFC25C-F9A8-4A9C-AAE9-F06B4E2C447F}"/>
    <dgm:cxn modelId="{21ACBEB1-B8AF-47DD-8D51-1A4189CB1D19}" type="presOf" srcId="{94DF19BB-D41A-4064-BE5C-C1FB5DD88B8C}" destId="{1466BE12-66D8-4855-8A8C-840E1B752F89}" srcOrd="1" destOrd="0" presId="urn:microsoft.com/office/officeart/2005/8/layout/vList4"/>
    <dgm:cxn modelId="{44BBBBD8-BDED-44E0-95C7-E00083C29815}" type="presOf" srcId="{91CE942E-0580-401E-84D2-316535E05F79}" destId="{041FD524-1ACF-493F-802B-C912F9774C8B}"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 modelId="{1F717D54-7AD7-40BE-9FAD-213E5128970D}" type="presParOf" srcId="{27BF46C5-0087-4832-B786-DEFDBA848858}" destId="{AFD1DB82-EB63-4C8B-86F3-37A8149D7DC1}" srcOrd="3" destOrd="0" presId="urn:microsoft.com/office/officeart/2005/8/layout/vList4"/>
    <dgm:cxn modelId="{21E660B6-EC71-4F77-95A5-A53F22259151}" type="presParOf" srcId="{27BF46C5-0087-4832-B786-DEFDBA848858}" destId="{074D90CF-0361-4423-9A7F-A442AFD80AAE}" srcOrd="4" destOrd="0" presId="urn:microsoft.com/office/officeart/2005/8/layout/vList4"/>
    <dgm:cxn modelId="{C5AB4A86-19D9-4F44-9834-413F6F70D0E5}" type="presParOf" srcId="{074D90CF-0361-4423-9A7F-A442AFD80AAE}" destId="{932A9FD4-EDCF-41CC-92F4-A2FD3981956B}" srcOrd="0" destOrd="0" presId="urn:microsoft.com/office/officeart/2005/8/layout/vList4"/>
    <dgm:cxn modelId="{92316415-88F2-4727-8733-A6ECD757B024}" type="presParOf" srcId="{074D90CF-0361-4423-9A7F-A442AFD80AAE}" destId="{B15AF91E-BF65-45E2-AF4D-10B741FC417C}" srcOrd="1" destOrd="0" presId="urn:microsoft.com/office/officeart/2005/8/layout/vList4"/>
    <dgm:cxn modelId="{41D183A6-018A-41EE-8CBA-1C74C3C64C61}" type="presParOf" srcId="{074D90CF-0361-4423-9A7F-A442AFD80AAE}" destId="{041FD524-1ACF-493F-802B-C912F9774C8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FD751116-DFEE-4F5F-9AF3-32BE37FBCEF8}">
      <dgm:prSet phldrT="[Text]" custT="1"/>
      <dgm:spPr>
        <a:ln>
          <a:noFill/>
        </a:ln>
      </dgm:spPr>
      <dgm:t>
        <a:bodyPr/>
        <a:lstStyle/>
        <a:p>
          <a:r>
            <a:rPr lang="sv-SE" sz="2200" b="1"/>
            <a:t>Samverkanswebben</a:t>
          </a:r>
          <a:br>
            <a:rPr lang="sv-SE" sz="2200" b="1"/>
          </a:br>
          <a:r>
            <a:rPr lang="sv-SE" sz="1800"/>
            <a:t>Information, nyheter och rutiner</a:t>
          </a:r>
        </a:p>
      </dgm:t>
    </dgm:pt>
    <dgm:pt modelId="{8D1B3104-B0B1-43CB-A413-FA51E5C0A033}" type="parTrans" cxnId="{42BED0E0-2835-4419-80A9-2321DDD9A73C}">
      <dgm:prSet/>
      <dgm:spPr/>
      <dgm:t>
        <a:bodyPr/>
        <a:lstStyle/>
        <a:p>
          <a:endParaRPr lang="sv-SE"/>
        </a:p>
      </dgm:t>
    </dgm:pt>
    <dgm:pt modelId="{8973B10F-4D02-493C-9B93-6C427E1E6D71}" type="sibTrans" cxnId="{42BED0E0-2835-4419-80A9-2321DDD9A73C}">
      <dgm:prSet/>
      <dgm:spPr/>
      <dgm:t>
        <a:bodyPr/>
        <a:lstStyle/>
        <a:p>
          <a:endParaRPr lang="sv-SE"/>
        </a:p>
      </dgm:t>
    </dgm:pt>
    <dgm:pt modelId="{94DF19BB-D41A-4064-BE5C-C1FB5DD88B8C}">
      <dgm:prSet phldrT="[Text]" custT="1"/>
      <dgm:spPr/>
      <dgm:t>
        <a:bodyPr/>
        <a:lstStyle/>
        <a:p>
          <a:r>
            <a:rPr lang="sv-SE" sz="2200" b="1"/>
            <a:t>VO Digital vård</a:t>
          </a:r>
          <a:br>
            <a:rPr lang="sv-SE" sz="2200" b="1"/>
          </a:br>
          <a:r>
            <a:rPr lang="sv-SE" sz="1800"/>
            <a:t>Support gällande arbetssätt</a:t>
          </a:r>
        </a:p>
      </dgm:t>
    </dgm:pt>
    <dgm:pt modelId="{A21AD9CE-1F44-4DE8-B6FE-15585BB14714}" type="parTrans" cxnId="{8891D222-71F8-4C21-891B-AF8C66683896}">
      <dgm:prSet/>
      <dgm:spPr/>
      <dgm:t>
        <a:bodyPr/>
        <a:lstStyle/>
        <a:p>
          <a:endParaRPr lang="sv-SE"/>
        </a:p>
      </dgm:t>
    </dgm:pt>
    <dgm:pt modelId="{D1050E08-2A58-411C-AB4A-F85BC0F5CDAF}" type="sibTrans" cxnId="{8891D222-71F8-4C21-891B-AF8C66683896}">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2" custLinFactNeighborX="28"/>
      <dgm:spPr/>
    </dgm:pt>
    <dgm:pt modelId="{E13C1F4A-708B-4A26-AE78-6EF72DF34211}" type="pres">
      <dgm:prSet presAssocID="{FD751116-DFEE-4F5F-9AF3-32BE37FBCEF8}" presName="img" presStyleLbl="fgImgPlace1" presStyleIdx="0" presStyleCnt="2" custLinFactNeighborX="-2302" custLinFactNeighborY="1950"/>
      <dgm:spPr>
        <a:solidFill>
          <a:schemeClr val="accent2"/>
        </a:solidFill>
        <a:ln>
          <a:noFill/>
        </a:ln>
      </dgm:spPr>
    </dgm:pt>
    <dgm:pt modelId="{09398D97-C0A0-4058-A271-BC1FBA512348}" type="pres">
      <dgm:prSet presAssocID="{FD751116-DFEE-4F5F-9AF3-32BE37FBCEF8}" presName="text" presStyleLbl="node1" presStyleIdx="0" presStyleCnt="2">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2"/>
      <dgm:spPr/>
    </dgm:pt>
    <dgm:pt modelId="{7A82D619-F178-41F3-BAFC-A8A1DDFCC1A2}" type="pres">
      <dgm:prSet presAssocID="{94DF19BB-D41A-4064-BE5C-C1FB5DD88B8C}" presName="img" presStyleLbl="fgImgPlace1" presStyleIdx="1" presStyleCnt="2"/>
      <dgm:spPr>
        <a:solidFill>
          <a:schemeClr val="accent2"/>
        </a:solidFill>
        <a:ln>
          <a:noFill/>
        </a:ln>
      </dgm:spPr>
    </dgm:pt>
    <dgm:pt modelId="{1466BE12-66D8-4855-8A8C-840E1B752F89}" type="pres">
      <dgm:prSet presAssocID="{94DF19BB-D41A-4064-BE5C-C1FB5DD88B8C}" presName="text" presStyleLbl="node1" presStyleIdx="1" presStyleCnt="2">
        <dgm:presLayoutVars>
          <dgm:bulletEnabled val="1"/>
        </dgm:presLayoutVars>
      </dgm:prSet>
      <dgm:spPr/>
    </dgm:pt>
  </dgm:ptLst>
  <dgm:cxnLst>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21ACBEB1-B8AF-47DD-8D51-1A4189CB1D19}" type="presOf" srcId="{94DF19BB-D41A-4064-BE5C-C1FB5DD88B8C}" destId="{1466BE12-66D8-4855-8A8C-840E1B752F89}"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9922A7EB-2FA9-40B2-83FC-4590F9CEB125}">
      <dgm:prSet phldrT="[Text]" custT="1"/>
      <dgm:spPr/>
      <dgm:t>
        <a:bodyPr/>
        <a:lstStyle/>
        <a:p>
          <a:r>
            <a:rPr lang="sv-SE" sz="3000">
              <a:solidFill>
                <a:schemeClr val="bg1"/>
              </a:solidFill>
            </a:rPr>
            <a:t>Primärvård</a:t>
          </a:r>
        </a:p>
      </dgm:t>
    </dgm:pt>
    <dgm:pt modelId="{E66765C6-C250-4F87-BC57-719A4B944449}" type="sibTrans" cxnId="{2CE466FC-7918-4986-B8CD-4487C366E88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1CA24628-737E-4044-9B84-45533EE769CF}" type="parTrans" cxnId="{2CE466FC-7918-4986-B8CD-4487C366E88D}">
      <dgm:prSet/>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2" custLinFactNeighborX="278"/>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2"/>
      <dgm:spPr/>
    </dgm:pt>
    <dgm:pt modelId="{D8EEA649-9DB9-4B9F-86F1-C4A00DA7692D}" type="pres">
      <dgm:prSet presAssocID="{9922A7EB-2FA9-40B2-83FC-4590F9CEB125}" presName="line_2" presStyleLbl="parChTrans1D1" presStyleIdx="0" presStyleCnt="1"/>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1">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0598491-F6FF-4840-A7D2-33F0A21BE40A}" type="presOf" srcId="{9922A7EB-2FA9-40B2-83FC-4590F9CEB125}" destId="{0773E4C5-98CD-4687-9F24-7FE7BFACA975}" srcOrd="0" destOrd="0" presId="urn:microsoft.com/office/officeart/2008/layout/CircularPictureCallout"/>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78F4430E-4AF3-44C1-85EC-49CC9441EAB7}">
      <dgm:prSet phldrT="[Text]" custT="1"/>
      <dgm:spPr/>
      <dgm:t>
        <a:bodyPr/>
        <a:lstStyle/>
        <a:p>
          <a:r>
            <a:rPr lang="sv-SE" sz="3000">
              <a:solidFill>
                <a:schemeClr val="bg1"/>
              </a:solidFill>
            </a:rPr>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2" custLinFactNeighborX="-968"/>
      <dgm:spPr/>
    </dgm:pt>
    <dgm:pt modelId="{448AF071-5EF2-47A1-A017-1124C2288876}" type="pres">
      <dgm:prSet presAssocID="{D98ADC4C-F237-4D5A-B7D3-4D62259FBD74}" presName="text_1" presStyleLbl="node1" presStyleIdx="0" presStyleCnt="0">
        <dgm:presLayoutVars>
          <dgm:bulletEnabled val="1"/>
        </dgm:presLayoutVars>
      </dgm:prSet>
      <dgm:spPr/>
    </dgm:pt>
    <dgm:pt modelId="{BAB62EFD-751C-4A7F-AB32-CFA14931C073}" type="pres">
      <dgm:prSet presAssocID="{95993B73-FC19-4086-B42B-1FF343E3C1B8}" presName="picture_2" presStyleCnt="0"/>
      <dgm:spPr/>
    </dgm:pt>
    <dgm:pt modelId="{E53A17E2-23E9-421F-A7DD-D2E4357FBF38}" type="pres">
      <dgm:prSet presAssocID="{95993B73-FC19-4086-B42B-1FF343E3C1B8}" presName="pictureRepeatNode" presStyleLbl="alignImgPlace1" presStyleIdx="1" presStyleCnt="2"/>
      <dgm:spPr/>
    </dgm:pt>
    <dgm:pt modelId="{4DAC09EB-DFDD-457B-A814-99460741747C}" type="pres">
      <dgm:prSet presAssocID="{78F4430E-4AF3-44C1-85EC-49CC9441EAB7}" presName="line_2" presStyleLbl="parChTrans1D1" presStyleIdx="0" presStyleCnt="1"/>
      <dgm:spPr/>
    </dgm:pt>
    <dgm:pt modelId="{3B91990A-7AEF-41C3-88A4-9A63769B1603}" type="pres">
      <dgm:prSet presAssocID="{78F4430E-4AF3-44C1-85EC-49CC9441EAB7}" presName="textparent_2" presStyleLbl="node1" presStyleIdx="0" presStyleCnt="0"/>
      <dgm:spPr/>
    </dgm:pt>
    <dgm:pt modelId="{AEB7D29D-711B-4708-BC7D-7C61C9B2C9B0}" type="pres">
      <dgm:prSet presAssocID="{78F4430E-4AF3-44C1-85EC-49CC9441EAB7}" presName="text_2" presStyleLbl="revTx" presStyleIdx="0" presStyleCnt="1">
        <dgm:presLayoutVars>
          <dgm:bulletEnabled val="1"/>
        </dgm:presLayoutVars>
      </dgm:prSet>
      <dgm:spPr/>
    </dgm:pt>
  </dgm:ptLst>
  <dgm:cxnLst>
    <dgm:cxn modelId="{C1C0F343-C5E9-46E1-A83F-DD862BC17711}" type="presOf" srcId="{78F4430E-4AF3-44C1-85EC-49CC9441EAB7}" destId="{AEB7D29D-711B-4708-BC7D-7C61C9B2C9B0}"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720C0A8F-612E-4FDC-84B6-850E10DF66F1}" type="presOf" srcId="{95993B73-FC19-4086-B42B-1FF343E3C1B8}" destId="{E53A17E2-23E9-421F-A7DD-D2E4357FBF38}" srcOrd="0" destOrd="0" presId="urn:microsoft.com/office/officeart/2008/layout/CircularPictureCallout"/>
    <dgm:cxn modelId="{ED43D899-2E07-4BCC-8709-79E7D228A214}" srcId="{CC670262-A7BB-4BEE-8667-FB6E9C163FDC}" destId="{78F4430E-4AF3-44C1-85EC-49CC9441EAB7}" srcOrd="1"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0C7172B9-43D9-4313-9567-E7BB3D2F4CC7}" type="presParOf" srcId="{791431E3-F170-427D-AFA7-FA4E39EE0155}" destId="{BAB62EFD-751C-4A7F-AB32-CFA14931C073}" srcOrd="2" destOrd="0" presId="urn:microsoft.com/office/officeart/2008/layout/CircularPictureCallout"/>
    <dgm:cxn modelId="{F159F391-CD8F-44F0-8A76-00E04BA40C2B}" type="presParOf" srcId="{BAB62EFD-751C-4A7F-AB32-CFA14931C073}" destId="{E53A17E2-23E9-421F-A7DD-D2E4357FBF38}" srcOrd="0" destOrd="0" presId="urn:microsoft.com/office/officeart/2008/layout/CircularPictureCallout"/>
    <dgm:cxn modelId="{92BFB51C-CE5B-4A74-B468-0511C6DBE54F}" type="presParOf" srcId="{791431E3-F170-427D-AFA7-FA4E39EE0155}" destId="{4DAC09EB-DFDD-457B-A814-99460741747C}" srcOrd="3" destOrd="0" presId="urn:microsoft.com/office/officeart/2008/layout/CircularPictureCallout"/>
    <dgm:cxn modelId="{6A114B84-1FA2-4D9E-9EB6-EEB3AED832D7}" type="presParOf" srcId="{791431E3-F170-427D-AFA7-FA4E39EE0155}" destId="{3B91990A-7AEF-41C3-88A4-9A63769B1603}" srcOrd="4" destOrd="0" presId="urn:microsoft.com/office/officeart/2008/layout/CircularPictureCallout"/>
    <dgm:cxn modelId="{7580AC52-E92A-494C-A6B5-CA72861A86B6}" type="presParOf" srcId="{3B91990A-7AEF-41C3-88A4-9A63769B1603}" destId="{AEB7D29D-711B-4708-BC7D-7C61C9B2C9B0}"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0049721E-E562-4B5A-8F3F-7A362B294D4D}">
      <dgm:prSet phldrT="[Text]" custT="1"/>
      <dgm:spPr/>
      <dgm:t>
        <a:bodyPr/>
        <a:lstStyle/>
        <a:p>
          <a:r>
            <a:rPr lang="sv-SE" sz="3000">
              <a:solidFill>
                <a:schemeClr val="bg1"/>
              </a:solidFill>
            </a:rPr>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2" custLinFactNeighborX="-8203"/>
      <dgm:spPr/>
    </dgm:pt>
    <dgm:pt modelId="{448AF071-5EF2-47A1-A017-1124C2288876}" type="pres">
      <dgm:prSet presAssocID="{D98ADC4C-F237-4D5A-B7D3-4D62259FBD74}" presName="text_1" presStyleLbl="node1" presStyleIdx="0" presStyleCnt="0">
        <dgm:presLayoutVars>
          <dgm:bulletEnabled val="1"/>
        </dgm:presLayoutVars>
      </dgm:prSet>
      <dgm:spPr/>
    </dgm:pt>
    <dgm:pt modelId="{975C2CDC-A1A7-4F7F-8DBD-EBBDBD6F6E36}" type="pres">
      <dgm:prSet presAssocID="{39F9E7CD-CBBF-4507-9B9C-C3E15EA5802D}" presName="picture_2" presStyleCnt="0"/>
      <dgm:spPr/>
    </dgm:pt>
    <dgm:pt modelId="{41B99C6C-9FE2-4201-BDCE-DC0B954229E9}" type="pres">
      <dgm:prSet presAssocID="{39F9E7CD-CBBF-4507-9B9C-C3E15EA5802D}" presName="pictureRepeatNode" presStyleLbl="alignImgPlace1" presStyleIdx="1" presStyleCnt="2"/>
      <dgm:spPr/>
    </dgm:pt>
    <dgm:pt modelId="{5F933BB4-9179-453E-9FF4-A05CA7DA123D}" type="pres">
      <dgm:prSet presAssocID="{0049721E-E562-4B5A-8F3F-7A362B294D4D}" presName="line_2" presStyleLbl="parChTrans1D1" presStyleIdx="0" presStyleCnt="1"/>
      <dgm:spPr/>
    </dgm:pt>
    <dgm:pt modelId="{465F9D3C-8F8E-4857-967C-2754352C652D}" type="pres">
      <dgm:prSet presAssocID="{0049721E-E562-4B5A-8F3F-7A362B294D4D}" presName="textparent_2" presStyleLbl="node1" presStyleIdx="0" presStyleCnt="0"/>
      <dgm:spPr/>
    </dgm:pt>
    <dgm:pt modelId="{8FD7B2A0-810E-40D5-9A7D-5F07F83EF18D}" type="pres">
      <dgm:prSet presAssocID="{0049721E-E562-4B5A-8F3F-7A362B294D4D}" presName="text_2" presStyleLbl="revTx" presStyleIdx="0" presStyleCnt="1">
        <dgm:presLayoutVars>
          <dgm:bulletEnabled val="1"/>
        </dgm:presLayoutVars>
      </dgm:prSet>
      <dgm:spPr/>
    </dgm:pt>
  </dgm:ptLst>
  <dgm:cxnLst>
    <dgm:cxn modelId="{BA10A913-F6B2-4BB5-B590-BCCF7F284B4B}" type="presOf" srcId="{0049721E-E562-4B5A-8F3F-7A362B294D4D}" destId="{8FD7B2A0-810E-40D5-9A7D-5F07F83EF18D}" srcOrd="0" destOrd="0" presId="urn:microsoft.com/office/officeart/2008/layout/CircularPictureCallout"/>
    <dgm:cxn modelId="{22DEA131-618B-46C0-B832-3DA7BA2CE9DF}" type="presOf" srcId="{39F9E7CD-CBBF-4507-9B9C-C3E15EA5802D}" destId="{41B99C6C-9FE2-4201-BDCE-DC0B954229E9}"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1" destOrd="0" parTransId="{4A9B2B36-C3B2-44C9-A4BD-D32AFB33F8CF}" sibTransId="{39F9E7CD-CBBF-4507-9B9C-C3E15EA5802D}"/>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49BCA540-9FFA-46A5-91C0-E4B03132221B}" type="presParOf" srcId="{791431E3-F170-427D-AFA7-FA4E39EE0155}" destId="{975C2CDC-A1A7-4F7F-8DBD-EBBDBD6F6E36}" srcOrd="2" destOrd="0" presId="urn:microsoft.com/office/officeart/2008/layout/CircularPictureCallout"/>
    <dgm:cxn modelId="{FBE3FC72-F47D-43FD-A280-4B9A7AD62F66}" type="presParOf" srcId="{975C2CDC-A1A7-4F7F-8DBD-EBBDBD6F6E36}" destId="{41B99C6C-9FE2-4201-BDCE-DC0B954229E9}" srcOrd="0" destOrd="0" presId="urn:microsoft.com/office/officeart/2008/layout/CircularPictureCallout"/>
    <dgm:cxn modelId="{C5E47531-E567-4E0D-8811-E67D608C30B2}" type="presParOf" srcId="{791431E3-F170-427D-AFA7-FA4E39EE0155}" destId="{5F933BB4-9179-453E-9FF4-A05CA7DA123D}" srcOrd="3" destOrd="0" presId="urn:microsoft.com/office/officeart/2008/layout/CircularPictureCallout"/>
    <dgm:cxn modelId="{A31D278E-391D-4C03-AE5F-07BF6317F7D9}" type="presParOf" srcId="{791431E3-F170-427D-AFA7-FA4E39EE0155}" destId="{465F9D3C-8F8E-4857-967C-2754352C652D}" srcOrd="4" destOrd="0" presId="urn:microsoft.com/office/officeart/2008/layout/CircularPictureCallout"/>
    <dgm:cxn modelId="{C1952C48-1B05-4765-8BD9-6BFF44014D3C}" type="presParOf" srcId="{465F9D3C-8F8E-4857-967C-2754352C652D}" destId="{8FD7B2A0-810E-40D5-9A7D-5F07F83EF18D}"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94052A-D9B5-466E-808B-B1F97EF04282}"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2EDE0276-2487-44C4-AEA1-FDF3D05EE683}">
      <dgm:prSet/>
      <dgm:spPr/>
      <dgm:t>
        <a:bodyPr/>
        <a:lstStyle/>
        <a:p>
          <a:endParaRPr lang="sv-SE"/>
        </a:p>
      </dgm:t>
    </dgm:pt>
    <dgm:pt modelId="{F023BA2F-2556-4307-B237-DAA010E19FC4}" type="parTrans" cxnId="{1C4B601E-155F-4152-AF3D-0A2ACF45C0C7}">
      <dgm:prSet/>
      <dgm:spPr/>
      <dgm:t>
        <a:bodyPr/>
        <a:lstStyle/>
        <a:p>
          <a:endParaRPr lang="sv-SE"/>
        </a:p>
      </dgm:t>
    </dgm:pt>
    <dgm:pt modelId="{FDF70F87-3E66-4478-8966-42E360A23C76}" type="sibTrans" cxnId="{1C4B601E-155F-4152-AF3D-0A2ACF45C0C7}">
      <dgm:prSet/>
      <dgm:spPr/>
      <dgm:t>
        <a:bodyPr/>
        <a:lstStyle/>
        <a:p>
          <a:endParaRPr lang="sv-SE"/>
        </a:p>
      </dgm:t>
    </dgm:pt>
    <dgm:pt modelId="{BEA3AE99-AAD1-40D1-8490-C10CC1E45EE8}">
      <dgm:prSet phldrT="[Text]"/>
      <dgm:spPr/>
      <dgm:t>
        <a:bodyPr/>
        <a:lstStyle/>
        <a:p>
          <a:r>
            <a:rPr lang="sv-SE"/>
            <a:t>Egenvårdsråd</a:t>
          </a:r>
        </a:p>
      </dgm:t>
    </dgm:pt>
    <dgm:pt modelId="{FC99B7B9-CA02-4EF7-8720-467A35C7BC7E}" type="parTrans" cxnId="{7C5C2918-1A76-4EB2-A3C1-9DB4395E88E4}">
      <dgm:prSet/>
      <dgm:spPr/>
      <dgm:t>
        <a:bodyPr/>
        <a:lstStyle/>
        <a:p>
          <a:endParaRPr lang="sv-SE"/>
        </a:p>
      </dgm:t>
    </dgm:pt>
    <dgm:pt modelId="{9190A94F-C558-4E85-986A-9D80C4F833C1}" type="sibTrans" cxnId="{7C5C2918-1A76-4EB2-A3C1-9DB4395E88E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D60EBC9-C460-4374-BA23-E898B78BBD81}">
      <dgm:prSet phldrT="[Text]"/>
      <dgm:spPr/>
      <dgm:t>
        <a:bodyPr/>
        <a:lstStyle/>
        <a:p>
          <a:r>
            <a:rPr lang="sv-SE"/>
            <a:t>Primärvård</a:t>
          </a:r>
        </a:p>
      </dgm:t>
    </dgm:pt>
    <dgm:pt modelId="{51E3775A-F072-4598-9DFA-C58BFC07FE2F}" type="parTrans" cxnId="{6BC1B1A8-D62B-44CA-8DE8-68B32C46977D}">
      <dgm:prSet/>
      <dgm:spPr/>
      <dgm:t>
        <a:bodyPr/>
        <a:lstStyle/>
        <a:p>
          <a:endParaRPr lang="sv-SE"/>
        </a:p>
      </dgm:t>
    </dgm:pt>
    <dgm:pt modelId="{A7C3E49C-ED2E-41B3-8394-A6637A008088}" type="sibTrans" cxnId="{6BC1B1A8-D62B-44CA-8DE8-68B32C46977D}">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2C2C90A-45BA-4071-B4B9-560D07DC9DC2}">
      <dgm:prSet phldrT="[Text]"/>
      <dgm:spPr/>
      <dgm:t>
        <a:bodyPr/>
        <a:lstStyle/>
        <a:p>
          <a:r>
            <a:rPr lang="sv-SE"/>
            <a:t>Specialiserad vård</a:t>
          </a:r>
        </a:p>
      </dgm:t>
    </dgm:pt>
    <dgm:pt modelId="{C17209BC-0CFD-4A53-95A7-BF59E881D259}" type="parTrans" cxnId="{DECFB351-61D7-4A86-BA82-69453340001B}">
      <dgm:prSet/>
      <dgm:spPr/>
      <dgm:t>
        <a:bodyPr/>
        <a:lstStyle/>
        <a:p>
          <a:endParaRPr lang="sv-SE"/>
        </a:p>
      </dgm:t>
    </dgm:pt>
    <dgm:pt modelId="{90E5CB65-18F0-4E3E-B3B3-37D4C7140163}" type="sibTrans" cxnId="{DECFB351-61D7-4A86-BA82-69453340001B}">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07105044-1787-4299-931E-3C641BCF0B54}">
      <dgm:prSet/>
      <dgm:spPr/>
      <dgm:t>
        <a:bodyPr/>
        <a:lstStyle/>
        <a:p>
          <a:r>
            <a:rPr lang="sv-SE"/>
            <a:t>Tandvård</a:t>
          </a:r>
        </a:p>
      </dgm:t>
    </dgm:pt>
    <dgm:pt modelId="{D1C43EAE-735C-4495-8BEA-9FA065A0DB6F}" type="parTrans" cxnId="{37741F9B-BFDA-4F2D-9A54-5E67AB60EA44}">
      <dgm:prSet/>
      <dgm:spPr/>
      <dgm:t>
        <a:bodyPr/>
        <a:lstStyle/>
        <a:p>
          <a:endParaRPr lang="sv-SE"/>
        </a:p>
      </dgm:t>
    </dgm:pt>
    <dgm:pt modelId="{42359BDF-F35B-426F-A518-B20A97160D5C}" type="sibTrans" cxnId="{37741F9B-BFDA-4F2D-9A54-5E67AB60EA44}">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A7DF248-2EF9-45DC-97A8-27B164AD04D2}" type="pres">
      <dgm:prSet presAssocID="{7694052A-D9B5-466E-808B-B1F97EF04282}" presName="Name0" presStyleCnt="0">
        <dgm:presLayoutVars>
          <dgm:chMax val="7"/>
          <dgm:chPref val="7"/>
          <dgm:dir/>
        </dgm:presLayoutVars>
      </dgm:prSet>
      <dgm:spPr/>
    </dgm:pt>
    <dgm:pt modelId="{9D6A5F81-204B-4BD1-988A-EE4B580CB14C}" type="pres">
      <dgm:prSet presAssocID="{7694052A-D9B5-466E-808B-B1F97EF04282}" presName="Name1" presStyleCnt="0"/>
      <dgm:spPr/>
    </dgm:pt>
    <dgm:pt modelId="{70199A78-5A1C-4434-BAED-5B674F179031}" type="pres">
      <dgm:prSet presAssocID="{FDF70F87-3E66-4478-8966-42E360A23C76}" presName="picture_1" presStyleCnt="0"/>
      <dgm:spPr/>
    </dgm:pt>
    <dgm:pt modelId="{3E6D385C-F02E-4107-B7A8-20FB9D773913}" type="pres">
      <dgm:prSet presAssocID="{FDF70F87-3E66-4478-8966-42E360A23C76}" presName="pictureRepeatNode" presStyleLbl="alignImgPlace1" presStyleIdx="0" presStyleCnt="5" custLinFactNeighborX="4128"/>
      <dgm:spPr/>
    </dgm:pt>
    <dgm:pt modelId="{2F0793A2-64D8-4153-94BC-C73B59BB7948}" type="pres">
      <dgm:prSet presAssocID="{2EDE0276-2487-44C4-AEA1-FDF3D05EE683}" presName="text_1" presStyleLbl="node1" presStyleIdx="0" presStyleCnt="0">
        <dgm:presLayoutVars>
          <dgm:bulletEnabled val="1"/>
        </dgm:presLayoutVars>
      </dgm:prSet>
      <dgm:spPr/>
    </dgm:pt>
    <dgm:pt modelId="{CEAD4AFC-B13A-47AF-A946-BFB40860D4AA}" type="pres">
      <dgm:prSet presAssocID="{9190A94F-C558-4E85-986A-9D80C4F833C1}" presName="picture_2" presStyleCnt="0"/>
      <dgm:spPr/>
    </dgm:pt>
    <dgm:pt modelId="{1FBFA0BD-451A-4A4C-A778-694CFBE24384}" type="pres">
      <dgm:prSet presAssocID="{9190A94F-C558-4E85-986A-9D80C4F833C1}" presName="pictureRepeatNode" presStyleLbl="alignImgPlace1" presStyleIdx="1" presStyleCnt="5"/>
      <dgm:spPr/>
    </dgm:pt>
    <dgm:pt modelId="{9369BC41-6A6A-44A5-81C7-E4C3B8A0452E}" type="pres">
      <dgm:prSet presAssocID="{BEA3AE99-AAD1-40D1-8490-C10CC1E45EE8}" presName="line_2" presStyleLbl="parChTrans1D1" presStyleIdx="0" presStyleCnt="4"/>
      <dgm:spPr/>
    </dgm:pt>
    <dgm:pt modelId="{C21239AE-2BC6-43DC-A1DD-8B40A8B5FBF8}" type="pres">
      <dgm:prSet presAssocID="{BEA3AE99-AAD1-40D1-8490-C10CC1E45EE8}" presName="textparent_2" presStyleLbl="node1" presStyleIdx="0" presStyleCnt="0"/>
      <dgm:spPr/>
    </dgm:pt>
    <dgm:pt modelId="{9687A2F0-6D4A-4452-9E02-82F932B34800}" type="pres">
      <dgm:prSet presAssocID="{BEA3AE99-AAD1-40D1-8490-C10CC1E45EE8}" presName="text_2" presStyleLbl="revTx" presStyleIdx="0" presStyleCnt="4" custScaleX="602991">
        <dgm:presLayoutVars>
          <dgm:bulletEnabled val="1"/>
        </dgm:presLayoutVars>
      </dgm:prSet>
      <dgm:spPr/>
    </dgm:pt>
    <dgm:pt modelId="{D8C36AAB-E3F4-440A-988E-E5963822E5E3}" type="pres">
      <dgm:prSet presAssocID="{A7C3E49C-ED2E-41B3-8394-A6637A008088}" presName="picture_3" presStyleCnt="0"/>
      <dgm:spPr/>
    </dgm:pt>
    <dgm:pt modelId="{93801ABB-3327-4B68-A452-4CA21F596C63}" type="pres">
      <dgm:prSet presAssocID="{A7C3E49C-ED2E-41B3-8394-A6637A008088}" presName="pictureRepeatNode" presStyleLbl="alignImgPlace1" presStyleIdx="2" presStyleCnt="5"/>
      <dgm:spPr/>
    </dgm:pt>
    <dgm:pt modelId="{CC9A9D93-5C25-4139-9819-C838744A5B79}" type="pres">
      <dgm:prSet presAssocID="{6D60EBC9-C460-4374-BA23-E898B78BBD81}" presName="line_3" presStyleLbl="parChTrans1D1" presStyleIdx="1" presStyleCnt="4"/>
      <dgm:spPr/>
    </dgm:pt>
    <dgm:pt modelId="{B3996A5D-F544-45E3-8F4B-2F0DDC96D5A5}" type="pres">
      <dgm:prSet presAssocID="{6D60EBC9-C460-4374-BA23-E898B78BBD81}" presName="textparent_3" presStyleLbl="node1" presStyleIdx="0" presStyleCnt="0"/>
      <dgm:spPr/>
    </dgm:pt>
    <dgm:pt modelId="{477712B4-7907-4428-B69D-0847D0B1D5DE}" type="pres">
      <dgm:prSet presAssocID="{6D60EBC9-C460-4374-BA23-E898B78BBD81}" presName="text_3" presStyleLbl="revTx" presStyleIdx="1" presStyleCnt="4" custScaleX="1402408">
        <dgm:presLayoutVars>
          <dgm:bulletEnabled val="1"/>
        </dgm:presLayoutVars>
      </dgm:prSet>
      <dgm:spPr/>
    </dgm:pt>
    <dgm:pt modelId="{E7B97D32-CDE8-4E1C-B4E1-DAD794B609DD}" type="pres">
      <dgm:prSet presAssocID="{90E5CB65-18F0-4E3E-B3B3-37D4C7140163}" presName="picture_4" presStyleCnt="0"/>
      <dgm:spPr/>
    </dgm:pt>
    <dgm:pt modelId="{2D6B5D90-3168-4345-B4A1-53F8BEFCE93C}" type="pres">
      <dgm:prSet presAssocID="{90E5CB65-18F0-4E3E-B3B3-37D4C7140163}" presName="pictureRepeatNode" presStyleLbl="alignImgPlace1" presStyleIdx="3" presStyleCnt="5"/>
      <dgm:spPr/>
    </dgm:pt>
    <dgm:pt modelId="{0DDE2E61-88C5-4232-976F-A29BEBB9E0C7}" type="pres">
      <dgm:prSet presAssocID="{62C2C90A-45BA-4071-B4B9-560D07DC9DC2}" presName="line_4" presStyleLbl="parChTrans1D1" presStyleIdx="2" presStyleCnt="4"/>
      <dgm:spPr/>
    </dgm:pt>
    <dgm:pt modelId="{688E7243-5B1D-4519-88C0-606969AD646B}" type="pres">
      <dgm:prSet presAssocID="{62C2C90A-45BA-4071-B4B9-560D07DC9DC2}" presName="textparent_4" presStyleLbl="node1" presStyleIdx="0" presStyleCnt="0"/>
      <dgm:spPr/>
    </dgm:pt>
    <dgm:pt modelId="{22A78208-9CB7-4188-AE61-9D9FD830E8E7}" type="pres">
      <dgm:prSet presAssocID="{62C2C90A-45BA-4071-B4B9-560D07DC9DC2}" presName="text_4" presStyleLbl="revTx" presStyleIdx="2" presStyleCnt="4" custScaleX="2000000">
        <dgm:presLayoutVars>
          <dgm:bulletEnabled val="1"/>
        </dgm:presLayoutVars>
      </dgm:prSet>
      <dgm:spPr/>
    </dgm:pt>
    <dgm:pt modelId="{D07493C7-C081-4479-899A-FAEE08FE6657}" type="pres">
      <dgm:prSet presAssocID="{42359BDF-F35B-426F-A518-B20A97160D5C}" presName="picture_5" presStyleCnt="0"/>
      <dgm:spPr/>
    </dgm:pt>
    <dgm:pt modelId="{8A7C0A20-7AEE-4BF6-A17D-67743FC07CB5}" type="pres">
      <dgm:prSet presAssocID="{42359BDF-F35B-426F-A518-B20A97160D5C}" presName="pictureRepeatNode" presStyleLbl="alignImgPlace1" presStyleIdx="4" presStyleCnt="5"/>
      <dgm:spPr/>
    </dgm:pt>
    <dgm:pt modelId="{C889A2DB-248B-4599-AA7E-DA9F6D919A81}" type="pres">
      <dgm:prSet presAssocID="{07105044-1787-4299-931E-3C641BCF0B54}" presName="line_5" presStyleLbl="parChTrans1D1" presStyleIdx="3" presStyleCnt="4"/>
      <dgm:spPr/>
    </dgm:pt>
    <dgm:pt modelId="{75D85A56-3DC7-46CE-8EF7-77216EE5A507}" type="pres">
      <dgm:prSet presAssocID="{07105044-1787-4299-931E-3C641BCF0B54}" presName="textparent_5" presStyleLbl="node1" presStyleIdx="0" presStyleCnt="0"/>
      <dgm:spPr/>
    </dgm:pt>
    <dgm:pt modelId="{D4AFC645-3724-4254-BB93-9D4C35C3A0DA}" type="pres">
      <dgm:prSet presAssocID="{07105044-1787-4299-931E-3C641BCF0B54}" presName="text_5" presStyleLbl="revTx" presStyleIdx="3" presStyleCnt="4" custScaleX="1020781">
        <dgm:presLayoutVars>
          <dgm:bulletEnabled val="1"/>
        </dgm:presLayoutVars>
      </dgm:prSet>
      <dgm:spPr/>
    </dgm:pt>
  </dgm:ptLst>
  <dgm:cxnLst>
    <dgm:cxn modelId="{1000FA0B-74AD-4AED-B717-4A3821139329}" type="presOf" srcId="{BEA3AE99-AAD1-40D1-8490-C10CC1E45EE8}" destId="{9687A2F0-6D4A-4452-9E02-82F932B34800}" srcOrd="0" destOrd="0" presId="urn:microsoft.com/office/officeart/2008/layout/CircularPictureCallout"/>
    <dgm:cxn modelId="{7C5C2918-1A76-4EB2-A3C1-9DB4395E88E4}" srcId="{7694052A-D9B5-466E-808B-B1F97EF04282}" destId="{BEA3AE99-AAD1-40D1-8490-C10CC1E45EE8}" srcOrd="1" destOrd="0" parTransId="{FC99B7B9-CA02-4EF7-8720-467A35C7BC7E}" sibTransId="{9190A94F-C558-4E85-986A-9D80C4F833C1}"/>
    <dgm:cxn modelId="{1C4B601E-155F-4152-AF3D-0A2ACF45C0C7}" srcId="{7694052A-D9B5-466E-808B-B1F97EF04282}" destId="{2EDE0276-2487-44C4-AEA1-FDF3D05EE683}" srcOrd="0" destOrd="0" parTransId="{F023BA2F-2556-4307-B237-DAA010E19FC4}" sibTransId="{FDF70F87-3E66-4478-8966-42E360A23C76}"/>
    <dgm:cxn modelId="{4FF9C636-569B-4206-B050-CD0611FBFAC0}" type="presOf" srcId="{A7C3E49C-ED2E-41B3-8394-A6637A008088}" destId="{93801ABB-3327-4B68-A452-4CA21F596C63}" srcOrd="0" destOrd="0" presId="urn:microsoft.com/office/officeart/2008/layout/CircularPictureCallout"/>
    <dgm:cxn modelId="{02F14550-FA17-4188-B64B-9992DF01D67C}" type="presOf" srcId="{2EDE0276-2487-44C4-AEA1-FDF3D05EE683}" destId="{2F0793A2-64D8-4153-94BC-C73B59BB7948}" srcOrd="0" destOrd="0" presId="urn:microsoft.com/office/officeart/2008/layout/CircularPictureCallout"/>
    <dgm:cxn modelId="{DECFB351-61D7-4A86-BA82-69453340001B}" srcId="{7694052A-D9B5-466E-808B-B1F97EF04282}" destId="{62C2C90A-45BA-4071-B4B9-560D07DC9DC2}" srcOrd="3" destOrd="0" parTransId="{C17209BC-0CFD-4A53-95A7-BF59E881D259}" sibTransId="{90E5CB65-18F0-4E3E-B3B3-37D4C7140163}"/>
    <dgm:cxn modelId="{F5CF1F5A-F1FF-4192-9836-CABAF0525B84}" type="presOf" srcId="{62C2C90A-45BA-4071-B4B9-560D07DC9DC2}" destId="{22A78208-9CB7-4188-AE61-9D9FD830E8E7}" srcOrd="0" destOrd="0" presId="urn:microsoft.com/office/officeart/2008/layout/CircularPictureCallout"/>
    <dgm:cxn modelId="{27F74B8A-7FD1-427A-8C90-2F685CE8A175}" type="presOf" srcId="{FDF70F87-3E66-4478-8966-42E360A23C76}" destId="{3E6D385C-F02E-4107-B7A8-20FB9D773913}" srcOrd="0" destOrd="0" presId="urn:microsoft.com/office/officeart/2008/layout/CircularPictureCallout"/>
    <dgm:cxn modelId="{37741F9B-BFDA-4F2D-9A54-5E67AB60EA44}" srcId="{7694052A-D9B5-466E-808B-B1F97EF04282}" destId="{07105044-1787-4299-931E-3C641BCF0B54}" srcOrd="4" destOrd="0" parTransId="{D1C43EAE-735C-4495-8BEA-9FA065A0DB6F}" sibTransId="{42359BDF-F35B-426F-A518-B20A97160D5C}"/>
    <dgm:cxn modelId="{C8E0449E-56DA-4638-9C37-B18BB784A0BB}" type="presOf" srcId="{7694052A-D9B5-466E-808B-B1F97EF04282}" destId="{6A7DF248-2EF9-45DC-97A8-27B164AD04D2}" srcOrd="0" destOrd="0" presId="urn:microsoft.com/office/officeart/2008/layout/CircularPictureCallout"/>
    <dgm:cxn modelId="{6BC1B1A8-D62B-44CA-8DE8-68B32C46977D}" srcId="{7694052A-D9B5-466E-808B-B1F97EF04282}" destId="{6D60EBC9-C460-4374-BA23-E898B78BBD81}" srcOrd="2" destOrd="0" parTransId="{51E3775A-F072-4598-9DFA-C58BFC07FE2F}" sibTransId="{A7C3E49C-ED2E-41B3-8394-A6637A008088}"/>
    <dgm:cxn modelId="{CFB842BA-A9EB-47AE-88EB-8E4BC9C1AED0}" type="presOf" srcId="{07105044-1787-4299-931E-3C641BCF0B54}" destId="{D4AFC645-3724-4254-BB93-9D4C35C3A0DA}" srcOrd="0" destOrd="0" presId="urn:microsoft.com/office/officeart/2008/layout/CircularPictureCallout"/>
    <dgm:cxn modelId="{038272C5-7963-48B0-BA14-7DA4F560D044}" type="presOf" srcId="{9190A94F-C558-4E85-986A-9D80C4F833C1}" destId="{1FBFA0BD-451A-4A4C-A778-694CFBE24384}" srcOrd="0" destOrd="0" presId="urn:microsoft.com/office/officeart/2008/layout/CircularPictureCallout"/>
    <dgm:cxn modelId="{33EF69CD-52B6-4D47-8262-B0BF5E1D3886}" type="presOf" srcId="{90E5CB65-18F0-4E3E-B3B3-37D4C7140163}" destId="{2D6B5D90-3168-4345-B4A1-53F8BEFCE93C}" srcOrd="0" destOrd="0" presId="urn:microsoft.com/office/officeart/2008/layout/CircularPictureCallout"/>
    <dgm:cxn modelId="{766CE5D2-34AE-447B-8C62-E199D65307E8}" type="presOf" srcId="{42359BDF-F35B-426F-A518-B20A97160D5C}" destId="{8A7C0A20-7AEE-4BF6-A17D-67743FC07CB5}" srcOrd="0" destOrd="0" presId="urn:microsoft.com/office/officeart/2008/layout/CircularPictureCallout"/>
    <dgm:cxn modelId="{49DFD1F4-6F82-4AE7-9A04-3D6CB30DEF06}" type="presOf" srcId="{6D60EBC9-C460-4374-BA23-E898B78BBD81}" destId="{477712B4-7907-4428-B69D-0847D0B1D5DE}" srcOrd="0" destOrd="0" presId="urn:microsoft.com/office/officeart/2008/layout/CircularPictureCallout"/>
    <dgm:cxn modelId="{D5F4011C-5CF2-4486-991D-9F3D9A77C18F}" type="presParOf" srcId="{6A7DF248-2EF9-45DC-97A8-27B164AD04D2}" destId="{9D6A5F81-204B-4BD1-988A-EE4B580CB14C}" srcOrd="0" destOrd="0" presId="urn:microsoft.com/office/officeart/2008/layout/CircularPictureCallout"/>
    <dgm:cxn modelId="{E5031855-F71C-41A5-8A0B-2A4C637D2EC1}" type="presParOf" srcId="{9D6A5F81-204B-4BD1-988A-EE4B580CB14C}" destId="{70199A78-5A1C-4434-BAED-5B674F179031}" srcOrd="0" destOrd="0" presId="urn:microsoft.com/office/officeart/2008/layout/CircularPictureCallout"/>
    <dgm:cxn modelId="{43FF1404-B3E0-4C20-9043-99EE1F3B477F}" type="presParOf" srcId="{70199A78-5A1C-4434-BAED-5B674F179031}" destId="{3E6D385C-F02E-4107-B7A8-20FB9D773913}" srcOrd="0" destOrd="0" presId="urn:microsoft.com/office/officeart/2008/layout/CircularPictureCallout"/>
    <dgm:cxn modelId="{BC6D0452-6277-46D0-ABC1-D44DC4880715}" type="presParOf" srcId="{9D6A5F81-204B-4BD1-988A-EE4B580CB14C}" destId="{2F0793A2-64D8-4153-94BC-C73B59BB7948}" srcOrd="1" destOrd="0" presId="urn:microsoft.com/office/officeart/2008/layout/CircularPictureCallout"/>
    <dgm:cxn modelId="{E6673526-860B-4858-ADB8-1CD121EFAE6F}" type="presParOf" srcId="{9D6A5F81-204B-4BD1-988A-EE4B580CB14C}" destId="{CEAD4AFC-B13A-47AF-A946-BFB40860D4AA}" srcOrd="2" destOrd="0" presId="urn:microsoft.com/office/officeart/2008/layout/CircularPictureCallout"/>
    <dgm:cxn modelId="{4DE579EE-DE70-4502-955E-EEF3C1D1404B}" type="presParOf" srcId="{CEAD4AFC-B13A-47AF-A946-BFB40860D4AA}" destId="{1FBFA0BD-451A-4A4C-A778-694CFBE24384}" srcOrd="0" destOrd="0" presId="urn:microsoft.com/office/officeart/2008/layout/CircularPictureCallout"/>
    <dgm:cxn modelId="{DF9DF571-2BA9-4B1C-9EF7-7C3CF5DB5238}" type="presParOf" srcId="{9D6A5F81-204B-4BD1-988A-EE4B580CB14C}" destId="{9369BC41-6A6A-44A5-81C7-E4C3B8A0452E}" srcOrd="3" destOrd="0" presId="urn:microsoft.com/office/officeart/2008/layout/CircularPictureCallout"/>
    <dgm:cxn modelId="{FFD85BDA-DC4E-4F04-8B35-ED285B7D987D}" type="presParOf" srcId="{9D6A5F81-204B-4BD1-988A-EE4B580CB14C}" destId="{C21239AE-2BC6-43DC-A1DD-8B40A8B5FBF8}" srcOrd="4" destOrd="0" presId="urn:microsoft.com/office/officeart/2008/layout/CircularPictureCallout"/>
    <dgm:cxn modelId="{C6FD681E-A918-469B-A799-050A03962697}" type="presParOf" srcId="{C21239AE-2BC6-43DC-A1DD-8B40A8B5FBF8}" destId="{9687A2F0-6D4A-4452-9E02-82F932B34800}" srcOrd="0" destOrd="0" presId="urn:microsoft.com/office/officeart/2008/layout/CircularPictureCallout"/>
    <dgm:cxn modelId="{5776543D-763A-4D38-8BDC-61F083893B81}" type="presParOf" srcId="{9D6A5F81-204B-4BD1-988A-EE4B580CB14C}" destId="{D8C36AAB-E3F4-440A-988E-E5963822E5E3}" srcOrd="5" destOrd="0" presId="urn:microsoft.com/office/officeart/2008/layout/CircularPictureCallout"/>
    <dgm:cxn modelId="{0C46D27F-B6CE-4F4C-BFE7-63C20FA2DFFD}" type="presParOf" srcId="{D8C36AAB-E3F4-440A-988E-E5963822E5E3}" destId="{93801ABB-3327-4B68-A452-4CA21F596C63}" srcOrd="0" destOrd="0" presId="urn:microsoft.com/office/officeart/2008/layout/CircularPictureCallout"/>
    <dgm:cxn modelId="{557CD3CF-E4F8-4C94-9D5B-5E16892EF029}" type="presParOf" srcId="{9D6A5F81-204B-4BD1-988A-EE4B580CB14C}" destId="{CC9A9D93-5C25-4139-9819-C838744A5B79}" srcOrd="6" destOrd="0" presId="urn:microsoft.com/office/officeart/2008/layout/CircularPictureCallout"/>
    <dgm:cxn modelId="{82EB8F20-DCDA-43EA-9833-EE8B34DF2409}" type="presParOf" srcId="{9D6A5F81-204B-4BD1-988A-EE4B580CB14C}" destId="{B3996A5D-F544-45E3-8F4B-2F0DDC96D5A5}" srcOrd="7" destOrd="0" presId="urn:microsoft.com/office/officeart/2008/layout/CircularPictureCallout"/>
    <dgm:cxn modelId="{B727B14F-49D5-4B2C-92CB-47BB23CE467B}" type="presParOf" srcId="{B3996A5D-F544-45E3-8F4B-2F0DDC96D5A5}" destId="{477712B4-7907-4428-B69D-0847D0B1D5DE}" srcOrd="0" destOrd="0" presId="urn:microsoft.com/office/officeart/2008/layout/CircularPictureCallout"/>
    <dgm:cxn modelId="{3F6E0251-77F4-468D-9DFB-232A252B4341}" type="presParOf" srcId="{9D6A5F81-204B-4BD1-988A-EE4B580CB14C}" destId="{E7B97D32-CDE8-4E1C-B4E1-DAD794B609DD}" srcOrd="8" destOrd="0" presId="urn:microsoft.com/office/officeart/2008/layout/CircularPictureCallout"/>
    <dgm:cxn modelId="{CED0A08B-A35D-482C-9EBC-33B74614B3E5}" type="presParOf" srcId="{E7B97D32-CDE8-4E1C-B4E1-DAD794B609DD}" destId="{2D6B5D90-3168-4345-B4A1-53F8BEFCE93C}" srcOrd="0" destOrd="0" presId="urn:microsoft.com/office/officeart/2008/layout/CircularPictureCallout"/>
    <dgm:cxn modelId="{9A17E790-94B6-4DE7-BBA4-37EB8B2B58D5}" type="presParOf" srcId="{9D6A5F81-204B-4BD1-988A-EE4B580CB14C}" destId="{0DDE2E61-88C5-4232-976F-A29BEBB9E0C7}" srcOrd="9" destOrd="0" presId="urn:microsoft.com/office/officeart/2008/layout/CircularPictureCallout"/>
    <dgm:cxn modelId="{B485BE0E-2A5E-4070-B6A0-905E256038AB}" type="presParOf" srcId="{9D6A5F81-204B-4BD1-988A-EE4B580CB14C}" destId="{688E7243-5B1D-4519-88C0-606969AD646B}" srcOrd="10" destOrd="0" presId="urn:microsoft.com/office/officeart/2008/layout/CircularPictureCallout"/>
    <dgm:cxn modelId="{5231D258-0348-4D99-BE64-7CBD1A30966F}" type="presParOf" srcId="{688E7243-5B1D-4519-88C0-606969AD646B}" destId="{22A78208-9CB7-4188-AE61-9D9FD830E8E7}" srcOrd="0" destOrd="0" presId="urn:microsoft.com/office/officeart/2008/layout/CircularPictureCallout"/>
    <dgm:cxn modelId="{05FE6E8B-CD29-44C8-ADBB-FE63BC2CA0ED}" type="presParOf" srcId="{9D6A5F81-204B-4BD1-988A-EE4B580CB14C}" destId="{D07493C7-C081-4479-899A-FAEE08FE6657}" srcOrd="11" destOrd="0" presId="urn:microsoft.com/office/officeart/2008/layout/CircularPictureCallout"/>
    <dgm:cxn modelId="{C739AF6D-0DD8-49EF-9267-70117E0AD4DA}" type="presParOf" srcId="{D07493C7-C081-4479-899A-FAEE08FE6657}" destId="{8A7C0A20-7AEE-4BF6-A17D-67743FC07CB5}" srcOrd="0" destOrd="0" presId="urn:microsoft.com/office/officeart/2008/layout/CircularPictureCallout"/>
    <dgm:cxn modelId="{ECC29A8F-D2EA-40CA-A7D2-B19DF38B5617}" type="presParOf" srcId="{9D6A5F81-204B-4BD1-988A-EE4B580CB14C}" destId="{C889A2DB-248B-4599-AA7E-DA9F6D919A81}" srcOrd="12" destOrd="0" presId="urn:microsoft.com/office/officeart/2008/layout/CircularPictureCallout"/>
    <dgm:cxn modelId="{157B664A-6322-458C-A899-A7A7AE2184C0}" type="presParOf" srcId="{9D6A5F81-204B-4BD1-988A-EE4B580CB14C}" destId="{75D85A56-3DC7-46CE-8EF7-77216EE5A507}" srcOrd="13" destOrd="0" presId="urn:microsoft.com/office/officeart/2008/layout/CircularPictureCallout"/>
    <dgm:cxn modelId="{138AC3EF-C82D-4B2B-86AC-00C3A3BB8634}" type="presParOf" srcId="{75D85A56-3DC7-46CE-8EF7-77216EE5A507}" destId="{D4AFC645-3724-4254-BB93-9D4C35C3A0DA}" srcOrd="0"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B9BF8C-B26A-4F94-961E-B40C2B4A24C7}" type="doc">
      <dgm:prSet loTypeId="urn:microsoft.com/office/officeart/2008/layout/BendingPictureSemiTransparentText" loCatId="picture" qsTypeId="urn:microsoft.com/office/officeart/2005/8/quickstyle/simple4" qsCatId="simple" csTypeId="urn:microsoft.com/office/officeart/2005/8/colors/accent1_3" csCatId="accent1" phldr="1"/>
      <dgm:spPr/>
      <dgm:t>
        <a:bodyPr/>
        <a:lstStyle/>
        <a:p>
          <a:endParaRPr lang="sv-SE"/>
        </a:p>
      </dgm:t>
    </dgm:pt>
    <dgm:pt modelId="{56900F31-66B9-412A-BFAB-157AA2863B22}">
      <dgm:prSet phldrT="[Text]"/>
      <dgm:spPr>
        <a:solidFill>
          <a:schemeClr val="accent1">
            <a:tint val="50000"/>
            <a:hueOff val="0"/>
            <a:satOff val="0"/>
            <a:lumOff val="0"/>
            <a:alpha val="91000"/>
          </a:schemeClr>
        </a:solidFill>
      </dgm:spPr>
      <dgm:t>
        <a:bodyPr/>
        <a:lstStyle/>
        <a:p>
          <a:r>
            <a:rPr lang="sv-SE" b="1"/>
            <a:t>Söka vård</a:t>
          </a:r>
        </a:p>
      </dgm:t>
    </dgm:pt>
    <dgm:pt modelId="{6222BDB5-AE7B-40E4-9843-AC9554AD0F85}" type="parTrans" cxnId="{5C43E677-B53F-48EE-B12D-E5431D21255F}">
      <dgm:prSet/>
      <dgm:spPr/>
      <dgm:t>
        <a:bodyPr/>
        <a:lstStyle/>
        <a:p>
          <a:endParaRPr lang="sv-SE"/>
        </a:p>
      </dgm:t>
    </dgm:pt>
    <dgm:pt modelId="{9F664590-628D-4524-A2D8-BE3276DFBF97}" type="sibTrans" cxnId="{5C43E677-B53F-48EE-B12D-E5431D21255F}">
      <dgm:prSet/>
      <dgm:spPr/>
      <dgm:t>
        <a:bodyPr/>
        <a:lstStyle/>
        <a:p>
          <a:endParaRPr lang="sv-SE"/>
        </a:p>
      </dgm:t>
    </dgm:pt>
    <dgm:pt modelId="{042682D2-6D26-4064-81CF-74B09C4763DC}">
      <dgm:prSet phldrT="[Text]"/>
      <dgm:spPr>
        <a:solidFill>
          <a:schemeClr val="accent1">
            <a:tint val="50000"/>
            <a:hueOff val="0"/>
            <a:satOff val="0"/>
            <a:lumOff val="0"/>
            <a:alpha val="91000"/>
          </a:schemeClr>
        </a:solidFill>
      </dgm:spPr>
      <dgm:t>
        <a:bodyPr/>
        <a:lstStyle/>
        <a:p>
          <a:r>
            <a:rPr lang="sv-SE" b="1"/>
            <a:t>Digitala besök</a:t>
          </a:r>
        </a:p>
      </dgm:t>
    </dgm:pt>
    <dgm:pt modelId="{A11635A5-BC6D-43DF-A8C3-5AB3952255FF}" type="parTrans" cxnId="{95DC4B00-72D8-466B-970C-7BCB1C3E5663}">
      <dgm:prSet/>
      <dgm:spPr/>
      <dgm:t>
        <a:bodyPr/>
        <a:lstStyle/>
        <a:p>
          <a:endParaRPr lang="sv-SE"/>
        </a:p>
      </dgm:t>
    </dgm:pt>
    <dgm:pt modelId="{DA53ADEF-B472-490B-A8F6-8E21CB060FCC}" type="sibTrans" cxnId="{95DC4B00-72D8-466B-970C-7BCB1C3E5663}">
      <dgm:prSet/>
      <dgm:spPr/>
      <dgm:t>
        <a:bodyPr/>
        <a:lstStyle/>
        <a:p>
          <a:endParaRPr lang="sv-SE"/>
        </a:p>
      </dgm:t>
    </dgm:pt>
    <dgm:pt modelId="{077BB31F-E53C-40B2-9DFE-FE56BACAA2CF}">
      <dgm:prSet phldrT="[Text]"/>
      <dgm:spPr>
        <a:solidFill>
          <a:schemeClr val="accent1">
            <a:tint val="50000"/>
            <a:hueOff val="0"/>
            <a:satOff val="0"/>
            <a:lumOff val="0"/>
            <a:alpha val="91000"/>
          </a:schemeClr>
        </a:solidFill>
      </dgm:spPr>
      <dgm:t>
        <a:bodyPr/>
        <a:lstStyle/>
        <a:p>
          <a:r>
            <a:rPr lang="sv-SE" b="1"/>
            <a:t>Skicka meddelande</a:t>
          </a:r>
        </a:p>
      </dgm:t>
    </dgm:pt>
    <dgm:pt modelId="{DFEC5F86-3594-477D-B893-4C323AED2074}" type="parTrans" cxnId="{E84196C6-C193-43ED-83B8-A6A27AAF82C8}">
      <dgm:prSet/>
      <dgm:spPr/>
      <dgm:t>
        <a:bodyPr/>
        <a:lstStyle/>
        <a:p>
          <a:endParaRPr lang="sv-SE"/>
        </a:p>
      </dgm:t>
    </dgm:pt>
    <dgm:pt modelId="{3F61056C-76E1-4020-8B6E-2777B838C3CC}" type="sibTrans" cxnId="{E84196C6-C193-43ED-83B8-A6A27AAF82C8}">
      <dgm:prSet/>
      <dgm:spPr/>
      <dgm:t>
        <a:bodyPr/>
        <a:lstStyle/>
        <a:p>
          <a:endParaRPr lang="sv-SE"/>
        </a:p>
      </dgm:t>
    </dgm:pt>
    <dgm:pt modelId="{F466858B-41F2-476D-A34F-9E6A03C7A25B}">
      <dgm:prSet/>
      <dgm:spPr>
        <a:solidFill>
          <a:schemeClr val="accent1">
            <a:tint val="50000"/>
            <a:hueOff val="0"/>
            <a:satOff val="0"/>
            <a:lumOff val="0"/>
            <a:alpha val="91000"/>
          </a:schemeClr>
        </a:solidFill>
      </dgm:spPr>
      <dgm:t>
        <a:bodyPr/>
        <a:lstStyle/>
        <a:p>
          <a:r>
            <a:rPr lang="sv-SE" b="1"/>
            <a:t>Frågeformulär</a:t>
          </a:r>
        </a:p>
      </dgm:t>
    </dgm:pt>
    <dgm:pt modelId="{0E1EF5A2-3806-48A6-BDDE-771A8CECBDB4}" type="parTrans" cxnId="{2935547B-E368-41F8-9F5C-9349D7745D36}">
      <dgm:prSet/>
      <dgm:spPr/>
      <dgm:t>
        <a:bodyPr/>
        <a:lstStyle/>
        <a:p>
          <a:endParaRPr lang="sv-SE"/>
        </a:p>
      </dgm:t>
    </dgm:pt>
    <dgm:pt modelId="{4089DCC5-1273-4D9B-BA03-87AFA3AAE2E9}" type="sibTrans" cxnId="{2935547B-E368-41F8-9F5C-9349D7745D36}">
      <dgm:prSet/>
      <dgm:spPr/>
      <dgm:t>
        <a:bodyPr/>
        <a:lstStyle/>
        <a:p>
          <a:endParaRPr lang="sv-SE"/>
        </a:p>
      </dgm:t>
    </dgm:pt>
    <dgm:pt modelId="{FA7B6A10-B8D4-4A2D-B8E2-5086C913DFFF}">
      <dgm:prSet/>
      <dgm:spPr>
        <a:solidFill>
          <a:schemeClr val="accent1">
            <a:tint val="50000"/>
            <a:hueOff val="0"/>
            <a:satOff val="0"/>
            <a:lumOff val="0"/>
            <a:alpha val="91000"/>
          </a:schemeClr>
        </a:solidFill>
      </dgm:spPr>
      <dgm:t>
        <a:bodyPr/>
        <a:lstStyle/>
        <a:p>
          <a:r>
            <a:rPr lang="sv-SE" b="1"/>
            <a:t>Boka tid</a:t>
          </a:r>
        </a:p>
      </dgm:t>
    </dgm:pt>
    <dgm:pt modelId="{D261EFB7-A470-46E5-A158-D36CD78A99A2}" type="parTrans" cxnId="{9FF63033-EBBD-47EF-9BF1-646AE1E7D4B6}">
      <dgm:prSet/>
      <dgm:spPr/>
      <dgm:t>
        <a:bodyPr/>
        <a:lstStyle/>
        <a:p>
          <a:endParaRPr lang="sv-SE"/>
        </a:p>
      </dgm:t>
    </dgm:pt>
    <dgm:pt modelId="{AEC92468-1AB9-4CA2-A2C1-94A694B85D86}" type="sibTrans" cxnId="{9FF63033-EBBD-47EF-9BF1-646AE1E7D4B6}">
      <dgm:prSet/>
      <dgm:spPr/>
      <dgm:t>
        <a:bodyPr/>
        <a:lstStyle/>
        <a:p>
          <a:endParaRPr lang="sv-SE"/>
        </a:p>
      </dgm:t>
    </dgm:pt>
    <dgm:pt modelId="{C8F8BC0A-9601-47C6-981B-5FB641338056}">
      <dgm:prSet/>
      <dgm:spPr>
        <a:solidFill>
          <a:schemeClr val="accent1">
            <a:tint val="50000"/>
            <a:hueOff val="0"/>
            <a:satOff val="0"/>
            <a:lumOff val="0"/>
            <a:alpha val="91000"/>
          </a:schemeClr>
        </a:solidFill>
      </dgm:spPr>
      <dgm:t>
        <a:bodyPr/>
        <a:lstStyle/>
        <a:p>
          <a:r>
            <a:rPr lang="sv-SE" b="1"/>
            <a:t>Omboka och avboka</a:t>
          </a:r>
        </a:p>
      </dgm:t>
    </dgm:pt>
    <dgm:pt modelId="{7F75CDC3-A73B-4D4C-829E-D8077535A9E2}" type="parTrans" cxnId="{6DA1EE71-0109-4A83-B9D9-2F1C22DE6ABE}">
      <dgm:prSet/>
      <dgm:spPr/>
      <dgm:t>
        <a:bodyPr/>
        <a:lstStyle/>
        <a:p>
          <a:endParaRPr lang="sv-SE"/>
        </a:p>
      </dgm:t>
    </dgm:pt>
    <dgm:pt modelId="{53F7193E-8DE1-437F-B4F0-511AED31B0C1}" type="sibTrans" cxnId="{6DA1EE71-0109-4A83-B9D9-2F1C22DE6ABE}">
      <dgm:prSet/>
      <dgm:spPr/>
      <dgm:t>
        <a:bodyPr/>
        <a:lstStyle/>
        <a:p>
          <a:endParaRPr lang="sv-SE"/>
        </a:p>
      </dgm:t>
    </dgm:pt>
    <dgm:pt modelId="{299C0E61-6F42-459B-A04C-66BC33B5BD07}">
      <dgm:prSet/>
      <dgm:spPr>
        <a:solidFill>
          <a:schemeClr val="accent1">
            <a:tint val="50000"/>
            <a:hueOff val="0"/>
            <a:satOff val="0"/>
            <a:lumOff val="0"/>
            <a:alpha val="91000"/>
          </a:schemeClr>
        </a:solidFill>
      </dgm:spPr>
      <dgm:t>
        <a:bodyPr/>
        <a:lstStyle/>
        <a:p>
          <a:r>
            <a:rPr lang="sv-SE" b="1"/>
            <a:t>Förnya recept</a:t>
          </a:r>
        </a:p>
      </dgm:t>
    </dgm:pt>
    <dgm:pt modelId="{B204D588-E7F0-44CA-8744-B1A20E188B3A}" type="parTrans" cxnId="{2BF28BF5-B6B0-458C-A04D-A9A82FA82315}">
      <dgm:prSet/>
      <dgm:spPr/>
      <dgm:t>
        <a:bodyPr/>
        <a:lstStyle/>
        <a:p>
          <a:endParaRPr lang="sv-SE"/>
        </a:p>
      </dgm:t>
    </dgm:pt>
    <dgm:pt modelId="{3D261D02-3BD8-4E7C-A6DC-AD7FB4AEFE0F}" type="sibTrans" cxnId="{2BF28BF5-B6B0-458C-A04D-A9A82FA82315}">
      <dgm:prSet/>
      <dgm:spPr/>
      <dgm:t>
        <a:bodyPr/>
        <a:lstStyle/>
        <a:p>
          <a:endParaRPr lang="sv-SE"/>
        </a:p>
      </dgm:t>
    </dgm:pt>
    <dgm:pt modelId="{1498D776-30DD-483F-860F-189CD6D04302}">
      <dgm:prSet/>
      <dgm:spPr>
        <a:solidFill>
          <a:schemeClr val="accent1">
            <a:tint val="50000"/>
            <a:hueOff val="0"/>
            <a:satOff val="0"/>
            <a:lumOff val="0"/>
            <a:alpha val="91000"/>
          </a:schemeClr>
        </a:solidFill>
      </dgm:spPr>
      <dgm:t>
        <a:bodyPr/>
        <a:lstStyle/>
        <a:p>
          <a:r>
            <a:rPr lang="sv-SE" b="1"/>
            <a:t>Preventivmedel</a:t>
          </a:r>
        </a:p>
      </dgm:t>
    </dgm:pt>
    <dgm:pt modelId="{05B83D43-84A2-4050-992A-AE281A66B47B}" type="parTrans" cxnId="{D7F13F28-D586-4395-8A22-3D468FF0B2E5}">
      <dgm:prSet/>
      <dgm:spPr/>
      <dgm:t>
        <a:bodyPr/>
        <a:lstStyle/>
        <a:p>
          <a:endParaRPr lang="sv-SE"/>
        </a:p>
      </dgm:t>
    </dgm:pt>
    <dgm:pt modelId="{8E5FDCBD-1305-4B1D-ADC3-205B4D3B7532}" type="sibTrans" cxnId="{D7F13F28-D586-4395-8A22-3D468FF0B2E5}">
      <dgm:prSet/>
      <dgm:spPr/>
      <dgm:t>
        <a:bodyPr/>
        <a:lstStyle/>
        <a:p>
          <a:endParaRPr lang="sv-SE"/>
        </a:p>
      </dgm:t>
    </dgm:pt>
    <dgm:pt modelId="{EE4FF908-C76D-4855-9222-C0A554BA3130}">
      <dgm:prSet/>
      <dgm:spPr>
        <a:solidFill>
          <a:schemeClr val="accent1">
            <a:tint val="50000"/>
            <a:hueOff val="0"/>
            <a:satOff val="0"/>
            <a:lumOff val="0"/>
            <a:alpha val="91000"/>
          </a:schemeClr>
        </a:solidFill>
      </dgm:spPr>
      <dgm:t>
        <a:bodyPr/>
        <a:lstStyle/>
        <a:p>
          <a:r>
            <a:rPr lang="sv-SE" b="1"/>
            <a:t>Intyg</a:t>
          </a:r>
        </a:p>
      </dgm:t>
    </dgm:pt>
    <dgm:pt modelId="{3A814EF7-8D03-4F53-9601-ED5E1726C975}" type="parTrans" cxnId="{B4278F91-CBE4-445D-A81C-70470709FBFA}">
      <dgm:prSet/>
      <dgm:spPr/>
      <dgm:t>
        <a:bodyPr/>
        <a:lstStyle/>
        <a:p>
          <a:endParaRPr lang="sv-SE"/>
        </a:p>
      </dgm:t>
    </dgm:pt>
    <dgm:pt modelId="{82221AAC-4F37-493D-AF6E-E2943CA23517}" type="sibTrans" cxnId="{B4278F91-CBE4-445D-A81C-70470709FBFA}">
      <dgm:prSet/>
      <dgm:spPr/>
      <dgm:t>
        <a:bodyPr/>
        <a:lstStyle/>
        <a:p>
          <a:endParaRPr lang="sv-SE"/>
        </a:p>
      </dgm:t>
    </dgm:pt>
    <dgm:pt modelId="{839D0B37-B03A-486E-BD89-F1E893B4921B}" type="pres">
      <dgm:prSet presAssocID="{2CB9BF8C-B26A-4F94-961E-B40C2B4A24C7}" presName="Name0" presStyleCnt="0">
        <dgm:presLayoutVars>
          <dgm:dir/>
          <dgm:resizeHandles val="exact"/>
        </dgm:presLayoutVars>
      </dgm:prSet>
      <dgm:spPr/>
    </dgm:pt>
    <dgm:pt modelId="{40B0A43F-32BE-48DC-B929-B10CA3F4535D}" type="pres">
      <dgm:prSet presAssocID="{56900F31-66B9-412A-BFAB-157AA2863B22}" presName="composite" presStyleCnt="0"/>
      <dgm:spPr/>
    </dgm:pt>
    <dgm:pt modelId="{313DCCDE-7543-4827-AA72-9CCA7634BD91}" type="pres">
      <dgm:prSet presAssocID="{56900F31-66B9-412A-BFAB-157AA2863B22}" presName="rect1" presStyleLbl="bgShp" presStyleIdx="0"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95E1069-6253-41E4-A81C-DA488D337FC8}" type="pres">
      <dgm:prSet presAssocID="{56900F31-66B9-412A-BFAB-157AA2863B22}" presName="rect2" presStyleLbl="trBgShp" presStyleIdx="0" presStyleCnt="9">
        <dgm:presLayoutVars>
          <dgm:bulletEnabled val="1"/>
        </dgm:presLayoutVars>
      </dgm:prSet>
      <dgm:spPr/>
    </dgm:pt>
    <dgm:pt modelId="{E1A9D939-7BAF-40BB-B2E6-43C1C09F26AD}" type="pres">
      <dgm:prSet presAssocID="{9F664590-628D-4524-A2D8-BE3276DFBF97}" presName="sibTrans" presStyleCnt="0"/>
      <dgm:spPr/>
    </dgm:pt>
    <dgm:pt modelId="{F2C28596-621F-416D-BFE9-9A13D94A84A2}" type="pres">
      <dgm:prSet presAssocID="{042682D2-6D26-4064-81CF-74B09C4763DC}" presName="composite" presStyleCnt="0"/>
      <dgm:spPr/>
    </dgm:pt>
    <dgm:pt modelId="{712E5D8D-ECA1-4C8B-95C5-AEDF55926876}" type="pres">
      <dgm:prSet presAssocID="{042682D2-6D26-4064-81CF-74B09C4763DC}" presName="rect1" presStyleLbl="bgShp" presStyleIdx="1" presStyleCnt="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B3D68DF3-9F36-484D-9BC1-B0C9279AE0CD}" type="pres">
      <dgm:prSet presAssocID="{042682D2-6D26-4064-81CF-74B09C4763DC}" presName="rect2" presStyleLbl="trBgShp" presStyleIdx="1" presStyleCnt="9">
        <dgm:presLayoutVars>
          <dgm:bulletEnabled val="1"/>
        </dgm:presLayoutVars>
      </dgm:prSet>
      <dgm:spPr/>
    </dgm:pt>
    <dgm:pt modelId="{06CEDC6F-A12F-4CF9-9798-681F250F2BCD}" type="pres">
      <dgm:prSet presAssocID="{DA53ADEF-B472-490B-A8F6-8E21CB060FCC}" presName="sibTrans" presStyleCnt="0"/>
      <dgm:spPr/>
    </dgm:pt>
    <dgm:pt modelId="{7681468D-2F8F-4BDF-870C-F6FC606ADFDF}" type="pres">
      <dgm:prSet presAssocID="{077BB31F-E53C-40B2-9DFE-FE56BACAA2CF}" presName="composite" presStyleCnt="0"/>
      <dgm:spPr/>
    </dgm:pt>
    <dgm:pt modelId="{7E6541A5-DC93-49B0-B109-BB43A70B2E98}" type="pres">
      <dgm:prSet presAssocID="{077BB31F-E53C-40B2-9DFE-FE56BACAA2CF}" presName="rect1" presStyleLbl="bgShp" presStyleIdx="2" presStyleCnt="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22032139-3F71-435E-8150-3841EDB22398}" type="pres">
      <dgm:prSet presAssocID="{077BB31F-E53C-40B2-9DFE-FE56BACAA2CF}" presName="rect2" presStyleLbl="trBgShp" presStyleIdx="2" presStyleCnt="9">
        <dgm:presLayoutVars>
          <dgm:bulletEnabled val="1"/>
        </dgm:presLayoutVars>
      </dgm:prSet>
      <dgm:spPr/>
    </dgm:pt>
    <dgm:pt modelId="{873B7BF7-29E3-44E7-B32B-7A7D72BCD3BB}" type="pres">
      <dgm:prSet presAssocID="{3F61056C-76E1-4020-8B6E-2777B838C3CC}" presName="sibTrans" presStyleCnt="0"/>
      <dgm:spPr/>
    </dgm:pt>
    <dgm:pt modelId="{36A1C506-F5EB-409B-A0FC-4A52C9B5480E}" type="pres">
      <dgm:prSet presAssocID="{FA7B6A10-B8D4-4A2D-B8E2-5086C913DFFF}" presName="composite" presStyleCnt="0"/>
      <dgm:spPr/>
    </dgm:pt>
    <dgm:pt modelId="{D4F8CB89-E5FB-44A2-94D0-8C50CBCA0B5A}" type="pres">
      <dgm:prSet presAssocID="{FA7B6A10-B8D4-4A2D-B8E2-5086C913DFFF}" presName="rect1" presStyleLbl="bgShp" presStyleIdx="3" presStyleCnt="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F56499DC-8BEE-4C3B-9BF7-366D7A9A6887}" type="pres">
      <dgm:prSet presAssocID="{FA7B6A10-B8D4-4A2D-B8E2-5086C913DFFF}" presName="rect2" presStyleLbl="trBgShp" presStyleIdx="3" presStyleCnt="9">
        <dgm:presLayoutVars>
          <dgm:bulletEnabled val="1"/>
        </dgm:presLayoutVars>
      </dgm:prSet>
      <dgm:spPr/>
    </dgm:pt>
    <dgm:pt modelId="{BFB76850-81C8-466E-8B5B-2561798BE1CA}" type="pres">
      <dgm:prSet presAssocID="{AEC92468-1AB9-4CA2-A2C1-94A694B85D86}" presName="sibTrans" presStyleCnt="0"/>
      <dgm:spPr/>
    </dgm:pt>
    <dgm:pt modelId="{BE6E9ADF-276A-41AA-8BD8-C761F83E5B8B}" type="pres">
      <dgm:prSet presAssocID="{F466858B-41F2-476D-A34F-9E6A03C7A25B}" presName="composite" presStyleCnt="0"/>
      <dgm:spPr/>
    </dgm:pt>
    <dgm:pt modelId="{141882C4-1591-4EB7-89C0-DC5CEB6DFB0E}" type="pres">
      <dgm:prSet presAssocID="{F466858B-41F2-476D-A34F-9E6A03C7A25B}" presName="rect1" presStyleLbl="bgShp" presStyleIdx="4" presStyleCnt="9"/>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12D769DA-28C7-46D5-AE81-87047CAFE160}" type="pres">
      <dgm:prSet presAssocID="{F466858B-41F2-476D-A34F-9E6A03C7A25B}" presName="rect2" presStyleLbl="trBgShp" presStyleIdx="4" presStyleCnt="9">
        <dgm:presLayoutVars>
          <dgm:bulletEnabled val="1"/>
        </dgm:presLayoutVars>
      </dgm:prSet>
      <dgm:spPr/>
    </dgm:pt>
    <dgm:pt modelId="{3669216C-00F6-4C65-BD58-A965C8F931EB}" type="pres">
      <dgm:prSet presAssocID="{4089DCC5-1273-4D9B-BA03-87AFA3AAE2E9}" presName="sibTrans" presStyleCnt="0"/>
      <dgm:spPr/>
    </dgm:pt>
    <dgm:pt modelId="{65D9973C-7342-459B-BD68-402842BE1724}" type="pres">
      <dgm:prSet presAssocID="{C8F8BC0A-9601-47C6-981B-5FB641338056}" presName="composite" presStyleCnt="0"/>
      <dgm:spPr/>
    </dgm:pt>
    <dgm:pt modelId="{E3794521-D31E-45D0-99D6-C9B0F85E10D9}" type="pres">
      <dgm:prSet presAssocID="{C8F8BC0A-9601-47C6-981B-5FB641338056}" presName="rect1" presStyleLbl="bgShp" presStyleIdx="5" presStyleCnt="9"/>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BD3B2DAB-3F03-4787-A19D-4B84BD953AFE}" type="pres">
      <dgm:prSet presAssocID="{C8F8BC0A-9601-47C6-981B-5FB641338056}" presName="rect2" presStyleLbl="trBgShp" presStyleIdx="5" presStyleCnt="9">
        <dgm:presLayoutVars>
          <dgm:bulletEnabled val="1"/>
        </dgm:presLayoutVars>
      </dgm:prSet>
      <dgm:spPr/>
    </dgm:pt>
    <dgm:pt modelId="{DFD5FF1E-D0DE-474D-8133-A07080EC152F}" type="pres">
      <dgm:prSet presAssocID="{53F7193E-8DE1-437F-B4F0-511AED31B0C1}" presName="sibTrans" presStyleCnt="0"/>
      <dgm:spPr/>
    </dgm:pt>
    <dgm:pt modelId="{D37B9BBD-AC72-4FAD-BB79-6E6076580528}" type="pres">
      <dgm:prSet presAssocID="{299C0E61-6F42-459B-A04C-66BC33B5BD07}" presName="composite" presStyleCnt="0"/>
      <dgm:spPr/>
    </dgm:pt>
    <dgm:pt modelId="{3FD585FB-1182-4C16-88BA-40AB866E344F}" type="pres">
      <dgm:prSet presAssocID="{299C0E61-6F42-459B-A04C-66BC33B5BD07}" presName="rect1" presStyleLbl="bgShp" presStyleIdx="6" presStyleCnt="9"/>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0620DDA1-59ED-4AE1-A37E-3CB775CCC215}" type="pres">
      <dgm:prSet presAssocID="{299C0E61-6F42-459B-A04C-66BC33B5BD07}" presName="rect2" presStyleLbl="trBgShp" presStyleIdx="6" presStyleCnt="9">
        <dgm:presLayoutVars>
          <dgm:bulletEnabled val="1"/>
        </dgm:presLayoutVars>
      </dgm:prSet>
      <dgm:spPr/>
    </dgm:pt>
    <dgm:pt modelId="{AAF61CA1-F3A9-41B9-820A-44B63CECA6E6}" type="pres">
      <dgm:prSet presAssocID="{3D261D02-3BD8-4E7C-A6DC-AD7FB4AEFE0F}" presName="sibTrans" presStyleCnt="0"/>
      <dgm:spPr/>
    </dgm:pt>
    <dgm:pt modelId="{AA9D7426-BFB8-4B22-918F-33AA1C120674}" type="pres">
      <dgm:prSet presAssocID="{1498D776-30DD-483F-860F-189CD6D04302}" presName="composite" presStyleCnt="0"/>
      <dgm:spPr/>
    </dgm:pt>
    <dgm:pt modelId="{114BAA98-515C-434A-A50B-A00414562A34}" type="pres">
      <dgm:prSet presAssocID="{1498D776-30DD-483F-860F-189CD6D04302}" presName="rect1" presStyleLbl="bgShp" presStyleIdx="7" presStyleCnt="9"/>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116D3E6B-6EE0-40F6-B818-A96ECDA0ED95}" type="pres">
      <dgm:prSet presAssocID="{1498D776-30DD-483F-860F-189CD6D04302}" presName="rect2" presStyleLbl="trBgShp" presStyleIdx="7" presStyleCnt="9">
        <dgm:presLayoutVars>
          <dgm:bulletEnabled val="1"/>
        </dgm:presLayoutVars>
      </dgm:prSet>
      <dgm:spPr/>
    </dgm:pt>
    <dgm:pt modelId="{7347F6A7-DCD9-494D-835E-4ED26F2CB726}" type="pres">
      <dgm:prSet presAssocID="{8E5FDCBD-1305-4B1D-ADC3-205B4D3B7532}" presName="sibTrans" presStyleCnt="0"/>
      <dgm:spPr/>
    </dgm:pt>
    <dgm:pt modelId="{DC078D85-FFBC-4417-AFF3-121A9A2D8A1F}" type="pres">
      <dgm:prSet presAssocID="{EE4FF908-C76D-4855-9222-C0A554BA3130}" presName="composite" presStyleCnt="0"/>
      <dgm:spPr/>
    </dgm:pt>
    <dgm:pt modelId="{57786503-B261-47E1-8A95-451EC6D6DFB1}" type="pres">
      <dgm:prSet presAssocID="{EE4FF908-C76D-4855-9222-C0A554BA3130}" presName="rect1" presStyleLbl="bgShp" presStyleIdx="8" presStyleCnt="9"/>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845482C5-42C4-4EEA-BD5F-BD27CD8B7198}" type="pres">
      <dgm:prSet presAssocID="{EE4FF908-C76D-4855-9222-C0A554BA3130}" presName="rect2" presStyleLbl="trBgShp" presStyleIdx="8" presStyleCnt="9">
        <dgm:presLayoutVars>
          <dgm:bulletEnabled val="1"/>
        </dgm:presLayoutVars>
      </dgm:prSet>
      <dgm:spPr/>
    </dgm:pt>
  </dgm:ptLst>
  <dgm:cxnLst>
    <dgm:cxn modelId="{95DC4B00-72D8-466B-970C-7BCB1C3E5663}" srcId="{2CB9BF8C-B26A-4F94-961E-B40C2B4A24C7}" destId="{042682D2-6D26-4064-81CF-74B09C4763DC}" srcOrd="1" destOrd="0" parTransId="{A11635A5-BC6D-43DF-A8C3-5AB3952255FF}" sibTransId="{DA53ADEF-B472-490B-A8F6-8E21CB060FCC}"/>
    <dgm:cxn modelId="{EAAB8D15-288B-43B2-AEBD-7FB7F20854EE}" type="presOf" srcId="{2CB9BF8C-B26A-4F94-961E-B40C2B4A24C7}" destId="{839D0B37-B03A-486E-BD89-F1E893B4921B}" srcOrd="0" destOrd="0" presId="urn:microsoft.com/office/officeart/2008/layout/BendingPictureSemiTransparentText"/>
    <dgm:cxn modelId="{D9953525-EB80-412A-B4A7-957A9EDAA5BB}" type="presOf" srcId="{299C0E61-6F42-459B-A04C-66BC33B5BD07}" destId="{0620DDA1-59ED-4AE1-A37E-3CB775CCC215}" srcOrd="0" destOrd="0" presId="urn:microsoft.com/office/officeart/2008/layout/BendingPictureSemiTransparentText"/>
    <dgm:cxn modelId="{0E996A27-AC52-410D-BED5-EAD4CA031885}" type="presOf" srcId="{EE4FF908-C76D-4855-9222-C0A554BA3130}" destId="{845482C5-42C4-4EEA-BD5F-BD27CD8B7198}" srcOrd="0" destOrd="0" presId="urn:microsoft.com/office/officeart/2008/layout/BendingPictureSemiTransparentText"/>
    <dgm:cxn modelId="{D7F13F28-D586-4395-8A22-3D468FF0B2E5}" srcId="{2CB9BF8C-B26A-4F94-961E-B40C2B4A24C7}" destId="{1498D776-30DD-483F-860F-189CD6D04302}" srcOrd="7" destOrd="0" parTransId="{05B83D43-84A2-4050-992A-AE281A66B47B}" sibTransId="{8E5FDCBD-1305-4B1D-ADC3-205B4D3B7532}"/>
    <dgm:cxn modelId="{9FF63033-EBBD-47EF-9BF1-646AE1E7D4B6}" srcId="{2CB9BF8C-B26A-4F94-961E-B40C2B4A24C7}" destId="{FA7B6A10-B8D4-4A2D-B8E2-5086C913DFFF}" srcOrd="3" destOrd="0" parTransId="{D261EFB7-A470-46E5-A158-D36CD78A99A2}" sibTransId="{AEC92468-1AB9-4CA2-A2C1-94A694B85D86}"/>
    <dgm:cxn modelId="{6DA1EE71-0109-4A83-B9D9-2F1C22DE6ABE}" srcId="{2CB9BF8C-B26A-4F94-961E-B40C2B4A24C7}" destId="{C8F8BC0A-9601-47C6-981B-5FB641338056}" srcOrd="5" destOrd="0" parTransId="{7F75CDC3-A73B-4D4C-829E-D8077535A9E2}" sibTransId="{53F7193E-8DE1-437F-B4F0-511AED31B0C1}"/>
    <dgm:cxn modelId="{5C43E677-B53F-48EE-B12D-E5431D21255F}" srcId="{2CB9BF8C-B26A-4F94-961E-B40C2B4A24C7}" destId="{56900F31-66B9-412A-BFAB-157AA2863B22}" srcOrd="0" destOrd="0" parTransId="{6222BDB5-AE7B-40E4-9843-AC9554AD0F85}" sibTransId="{9F664590-628D-4524-A2D8-BE3276DFBF97}"/>
    <dgm:cxn modelId="{2935547B-E368-41F8-9F5C-9349D7745D36}" srcId="{2CB9BF8C-B26A-4F94-961E-B40C2B4A24C7}" destId="{F466858B-41F2-476D-A34F-9E6A03C7A25B}" srcOrd="4" destOrd="0" parTransId="{0E1EF5A2-3806-48A6-BDDE-771A8CECBDB4}" sibTransId="{4089DCC5-1273-4D9B-BA03-87AFA3AAE2E9}"/>
    <dgm:cxn modelId="{F82EED7C-D28C-4E34-BA13-1250781B7748}" type="presOf" srcId="{F466858B-41F2-476D-A34F-9E6A03C7A25B}" destId="{12D769DA-28C7-46D5-AE81-87047CAFE160}" srcOrd="0" destOrd="0" presId="urn:microsoft.com/office/officeart/2008/layout/BendingPictureSemiTransparentText"/>
    <dgm:cxn modelId="{DC0B7E8A-D825-4B07-93CF-BB72D0ECE3C3}" type="presOf" srcId="{042682D2-6D26-4064-81CF-74B09C4763DC}" destId="{B3D68DF3-9F36-484D-9BC1-B0C9279AE0CD}" srcOrd="0" destOrd="0" presId="urn:microsoft.com/office/officeart/2008/layout/BendingPictureSemiTransparentText"/>
    <dgm:cxn modelId="{B4278F91-CBE4-445D-A81C-70470709FBFA}" srcId="{2CB9BF8C-B26A-4F94-961E-B40C2B4A24C7}" destId="{EE4FF908-C76D-4855-9222-C0A554BA3130}" srcOrd="8" destOrd="0" parTransId="{3A814EF7-8D03-4F53-9601-ED5E1726C975}" sibTransId="{82221AAC-4F37-493D-AF6E-E2943CA23517}"/>
    <dgm:cxn modelId="{E37D8DB4-34FD-426C-9511-DC56AC358B79}" type="presOf" srcId="{077BB31F-E53C-40B2-9DFE-FE56BACAA2CF}" destId="{22032139-3F71-435E-8150-3841EDB22398}" srcOrd="0" destOrd="0" presId="urn:microsoft.com/office/officeart/2008/layout/BendingPictureSemiTransparentText"/>
    <dgm:cxn modelId="{18F084BA-EB85-4352-BC24-EADDC5AC1640}" type="presOf" srcId="{FA7B6A10-B8D4-4A2D-B8E2-5086C913DFFF}" destId="{F56499DC-8BEE-4C3B-9BF7-366D7A9A6887}" srcOrd="0" destOrd="0" presId="urn:microsoft.com/office/officeart/2008/layout/BendingPictureSemiTransparentText"/>
    <dgm:cxn modelId="{E84196C6-C193-43ED-83B8-A6A27AAF82C8}" srcId="{2CB9BF8C-B26A-4F94-961E-B40C2B4A24C7}" destId="{077BB31F-E53C-40B2-9DFE-FE56BACAA2CF}" srcOrd="2" destOrd="0" parTransId="{DFEC5F86-3594-477D-B893-4C323AED2074}" sibTransId="{3F61056C-76E1-4020-8B6E-2777B838C3CC}"/>
    <dgm:cxn modelId="{1143F8CB-B4ED-47B4-97A1-36C34405046F}" type="presOf" srcId="{C8F8BC0A-9601-47C6-981B-5FB641338056}" destId="{BD3B2DAB-3F03-4787-A19D-4B84BD953AFE}" srcOrd="0" destOrd="0" presId="urn:microsoft.com/office/officeart/2008/layout/BendingPictureSemiTransparentText"/>
    <dgm:cxn modelId="{C254D2DC-435A-4303-B7FD-FA8E05EEBE11}" type="presOf" srcId="{1498D776-30DD-483F-860F-189CD6D04302}" destId="{116D3E6B-6EE0-40F6-B818-A96ECDA0ED95}" srcOrd="0" destOrd="0" presId="urn:microsoft.com/office/officeart/2008/layout/BendingPictureSemiTransparentText"/>
    <dgm:cxn modelId="{55582DE4-E555-407D-BD3C-259A9E1B0BF9}" type="presOf" srcId="{56900F31-66B9-412A-BFAB-157AA2863B22}" destId="{C95E1069-6253-41E4-A81C-DA488D337FC8}" srcOrd="0" destOrd="0" presId="urn:microsoft.com/office/officeart/2008/layout/BendingPictureSemiTransparentText"/>
    <dgm:cxn modelId="{2BF28BF5-B6B0-458C-A04D-A9A82FA82315}" srcId="{2CB9BF8C-B26A-4F94-961E-B40C2B4A24C7}" destId="{299C0E61-6F42-459B-A04C-66BC33B5BD07}" srcOrd="6" destOrd="0" parTransId="{B204D588-E7F0-44CA-8744-B1A20E188B3A}" sibTransId="{3D261D02-3BD8-4E7C-A6DC-AD7FB4AEFE0F}"/>
    <dgm:cxn modelId="{03D61713-41C4-47C0-895C-5842C2BFA0F8}" type="presParOf" srcId="{839D0B37-B03A-486E-BD89-F1E893B4921B}" destId="{40B0A43F-32BE-48DC-B929-B10CA3F4535D}" srcOrd="0" destOrd="0" presId="urn:microsoft.com/office/officeart/2008/layout/BendingPictureSemiTransparentText"/>
    <dgm:cxn modelId="{C91CE210-FB43-4DE7-8A89-EF449B935862}" type="presParOf" srcId="{40B0A43F-32BE-48DC-B929-B10CA3F4535D}" destId="{313DCCDE-7543-4827-AA72-9CCA7634BD91}" srcOrd="0" destOrd="0" presId="urn:microsoft.com/office/officeart/2008/layout/BendingPictureSemiTransparentText"/>
    <dgm:cxn modelId="{2CC61325-49F5-4420-9E70-E950B807AFEC}" type="presParOf" srcId="{40B0A43F-32BE-48DC-B929-B10CA3F4535D}" destId="{C95E1069-6253-41E4-A81C-DA488D337FC8}" srcOrd="1" destOrd="0" presId="urn:microsoft.com/office/officeart/2008/layout/BendingPictureSemiTransparentText"/>
    <dgm:cxn modelId="{E7B616AA-9189-42FF-A774-4270CEC461BF}" type="presParOf" srcId="{839D0B37-B03A-486E-BD89-F1E893B4921B}" destId="{E1A9D939-7BAF-40BB-B2E6-43C1C09F26AD}" srcOrd="1" destOrd="0" presId="urn:microsoft.com/office/officeart/2008/layout/BendingPictureSemiTransparentText"/>
    <dgm:cxn modelId="{2EF7CB52-5729-4542-952B-05C41ECC7601}" type="presParOf" srcId="{839D0B37-B03A-486E-BD89-F1E893B4921B}" destId="{F2C28596-621F-416D-BFE9-9A13D94A84A2}" srcOrd="2" destOrd="0" presId="urn:microsoft.com/office/officeart/2008/layout/BendingPictureSemiTransparentText"/>
    <dgm:cxn modelId="{E9376A87-247E-4B6F-BF23-1024774F0904}" type="presParOf" srcId="{F2C28596-621F-416D-BFE9-9A13D94A84A2}" destId="{712E5D8D-ECA1-4C8B-95C5-AEDF55926876}" srcOrd="0" destOrd="0" presId="urn:microsoft.com/office/officeart/2008/layout/BendingPictureSemiTransparentText"/>
    <dgm:cxn modelId="{43160DEF-455A-4A19-8D96-62119463C3A7}" type="presParOf" srcId="{F2C28596-621F-416D-BFE9-9A13D94A84A2}" destId="{B3D68DF3-9F36-484D-9BC1-B0C9279AE0CD}" srcOrd="1" destOrd="0" presId="urn:microsoft.com/office/officeart/2008/layout/BendingPictureSemiTransparentText"/>
    <dgm:cxn modelId="{E6C50C6F-5DFD-4EDB-84E2-430924434E60}" type="presParOf" srcId="{839D0B37-B03A-486E-BD89-F1E893B4921B}" destId="{06CEDC6F-A12F-4CF9-9798-681F250F2BCD}" srcOrd="3" destOrd="0" presId="urn:microsoft.com/office/officeart/2008/layout/BendingPictureSemiTransparentText"/>
    <dgm:cxn modelId="{53ABDFDB-8B01-4C34-8883-1C9421559F3D}" type="presParOf" srcId="{839D0B37-B03A-486E-BD89-F1E893B4921B}" destId="{7681468D-2F8F-4BDF-870C-F6FC606ADFDF}" srcOrd="4" destOrd="0" presId="urn:microsoft.com/office/officeart/2008/layout/BendingPictureSemiTransparentText"/>
    <dgm:cxn modelId="{57D0A3AD-1C7B-46B2-9469-63129BD00DE5}" type="presParOf" srcId="{7681468D-2F8F-4BDF-870C-F6FC606ADFDF}" destId="{7E6541A5-DC93-49B0-B109-BB43A70B2E98}" srcOrd="0" destOrd="0" presId="urn:microsoft.com/office/officeart/2008/layout/BendingPictureSemiTransparentText"/>
    <dgm:cxn modelId="{32F24FA2-0F74-4C74-8058-F83586391B7C}" type="presParOf" srcId="{7681468D-2F8F-4BDF-870C-F6FC606ADFDF}" destId="{22032139-3F71-435E-8150-3841EDB22398}" srcOrd="1" destOrd="0" presId="urn:microsoft.com/office/officeart/2008/layout/BendingPictureSemiTransparentText"/>
    <dgm:cxn modelId="{6BEB8A17-8B17-49BA-B1D4-4F9C1C5E3914}" type="presParOf" srcId="{839D0B37-B03A-486E-BD89-F1E893B4921B}" destId="{873B7BF7-29E3-44E7-B32B-7A7D72BCD3BB}" srcOrd="5" destOrd="0" presId="urn:microsoft.com/office/officeart/2008/layout/BendingPictureSemiTransparentText"/>
    <dgm:cxn modelId="{4A8DA347-538E-424D-BD8B-87D91C0F1F41}" type="presParOf" srcId="{839D0B37-B03A-486E-BD89-F1E893B4921B}" destId="{36A1C506-F5EB-409B-A0FC-4A52C9B5480E}" srcOrd="6" destOrd="0" presId="urn:microsoft.com/office/officeart/2008/layout/BendingPictureSemiTransparentText"/>
    <dgm:cxn modelId="{0B2FA006-122A-4FD6-8ECB-F06DBEED36A7}" type="presParOf" srcId="{36A1C506-F5EB-409B-A0FC-4A52C9B5480E}" destId="{D4F8CB89-E5FB-44A2-94D0-8C50CBCA0B5A}" srcOrd="0" destOrd="0" presId="urn:microsoft.com/office/officeart/2008/layout/BendingPictureSemiTransparentText"/>
    <dgm:cxn modelId="{BC6EA491-9729-4312-BC10-3E7D6F61DFD2}" type="presParOf" srcId="{36A1C506-F5EB-409B-A0FC-4A52C9B5480E}" destId="{F56499DC-8BEE-4C3B-9BF7-366D7A9A6887}" srcOrd="1" destOrd="0" presId="urn:microsoft.com/office/officeart/2008/layout/BendingPictureSemiTransparentText"/>
    <dgm:cxn modelId="{6D6250D1-8D20-4C5E-8C2C-85A79712AF3B}" type="presParOf" srcId="{839D0B37-B03A-486E-BD89-F1E893B4921B}" destId="{BFB76850-81C8-466E-8B5B-2561798BE1CA}" srcOrd="7" destOrd="0" presId="urn:microsoft.com/office/officeart/2008/layout/BendingPictureSemiTransparentText"/>
    <dgm:cxn modelId="{CA3E784F-A82C-4D7B-BDAA-622489FC42CD}" type="presParOf" srcId="{839D0B37-B03A-486E-BD89-F1E893B4921B}" destId="{BE6E9ADF-276A-41AA-8BD8-C761F83E5B8B}" srcOrd="8" destOrd="0" presId="urn:microsoft.com/office/officeart/2008/layout/BendingPictureSemiTransparentText"/>
    <dgm:cxn modelId="{ADDA5637-E8EC-41C8-A7DC-0BE4E5A97C5D}" type="presParOf" srcId="{BE6E9ADF-276A-41AA-8BD8-C761F83E5B8B}" destId="{141882C4-1591-4EB7-89C0-DC5CEB6DFB0E}" srcOrd="0" destOrd="0" presId="urn:microsoft.com/office/officeart/2008/layout/BendingPictureSemiTransparentText"/>
    <dgm:cxn modelId="{7FB5FFDA-0D02-439C-9EAE-525C56F23921}" type="presParOf" srcId="{BE6E9ADF-276A-41AA-8BD8-C761F83E5B8B}" destId="{12D769DA-28C7-46D5-AE81-87047CAFE160}" srcOrd="1" destOrd="0" presId="urn:microsoft.com/office/officeart/2008/layout/BendingPictureSemiTransparentText"/>
    <dgm:cxn modelId="{DD714D15-FB31-4BF6-B023-EC8361D429C8}" type="presParOf" srcId="{839D0B37-B03A-486E-BD89-F1E893B4921B}" destId="{3669216C-00F6-4C65-BD58-A965C8F931EB}" srcOrd="9" destOrd="0" presId="urn:microsoft.com/office/officeart/2008/layout/BendingPictureSemiTransparentText"/>
    <dgm:cxn modelId="{A2F04456-6310-4836-A809-99F7103FE0D6}" type="presParOf" srcId="{839D0B37-B03A-486E-BD89-F1E893B4921B}" destId="{65D9973C-7342-459B-BD68-402842BE1724}" srcOrd="10" destOrd="0" presId="urn:microsoft.com/office/officeart/2008/layout/BendingPictureSemiTransparentText"/>
    <dgm:cxn modelId="{424373B9-5596-4005-A309-B912678249CB}" type="presParOf" srcId="{65D9973C-7342-459B-BD68-402842BE1724}" destId="{E3794521-D31E-45D0-99D6-C9B0F85E10D9}" srcOrd="0" destOrd="0" presId="urn:microsoft.com/office/officeart/2008/layout/BendingPictureSemiTransparentText"/>
    <dgm:cxn modelId="{BE1AF0FC-4207-4092-99D1-E4F5F521B3EE}" type="presParOf" srcId="{65D9973C-7342-459B-BD68-402842BE1724}" destId="{BD3B2DAB-3F03-4787-A19D-4B84BD953AFE}" srcOrd="1" destOrd="0" presId="urn:microsoft.com/office/officeart/2008/layout/BendingPictureSemiTransparentText"/>
    <dgm:cxn modelId="{DEEE8760-111D-479D-8388-FA43485B03A7}" type="presParOf" srcId="{839D0B37-B03A-486E-BD89-F1E893B4921B}" destId="{DFD5FF1E-D0DE-474D-8133-A07080EC152F}" srcOrd="11" destOrd="0" presId="urn:microsoft.com/office/officeart/2008/layout/BendingPictureSemiTransparentText"/>
    <dgm:cxn modelId="{90E9728B-39EA-432D-A3C1-6192C886A23E}" type="presParOf" srcId="{839D0B37-B03A-486E-BD89-F1E893B4921B}" destId="{D37B9BBD-AC72-4FAD-BB79-6E6076580528}" srcOrd="12" destOrd="0" presId="urn:microsoft.com/office/officeart/2008/layout/BendingPictureSemiTransparentText"/>
    <dgm:cxn modelId="{9AF5F816-165D-4F12-92E4-E6E742DF7BC1}" type="presParOf" srcId="{D37B9BBD-AC72-4FAD-BB79-6E6076580528}" destId="{3FD585FB-1182-4C16-88BA-40AB866E344F}" srcOrd="0" destOrd="0" presId="urn:microsoft.com/office/officeart/2008/layout/BendingPictureSemiTransparentText"/>
    <dgm:cxn modelId="{F0595356-4596-413A-B6B3-CA921CB24B39}" type="presParOf" srcId="{D37B9BBD-AC72-4FAD-BB79-6E6076580528}" destId="{0620DDA1-59ED-4AE1-A37E-3CB775CCC215}" srcOrd="1" destOrd="0" presId="urn:microsoft.com/office/officeart/2008/layout/BendingPictureSemiTransparentText"/>
    <dgm:cxn modelId="{3C86A15B-6DD6-4168-BA1D-E6BB3C495C7E}" type="presParOf" srcId="{839D0B37-B03A-486E-BD89-F1E893B4921B}" destId="{AAF61CA1-F3A9-41B9-820A-44B63CECA6E6}" srcOrd="13" destOrd="0" presId="urn:microsoft.com/office/officeart/2008/layout/BendingPictureSemiTransparentText"/>
    <dgm:cxn modelId="{9E590D15-FCF6-41A8-8C7D-43206C4B8260}" type="presParOf" srcId="{839D0B37-B03A-486E-BD89-F1E893B4921B}" destId="{AA9D7426-BFB8-4B22-918F-33AA1C120674}" srcOrd="14" destOrd="0" presId="urn:microsoft.com/office/officeart/2008/layout/BendingPictureSemiTransparentText"/>
    <dgm:cxn modelId="{8D3D2F3A-ED9D-4567-93EF-1B1B5FBE33A2}" type="presParOf" srcId="{AA9D7426-BFB8-4B22-918F-33AA1C120674}" destId="{114BAA98-515C-434A-A50B-A00414562A34}" srcOrd="0" destOrd="0" presId="urn:microsoft.com/office/officeart/2008/layout/BendingPictureSemiTransparentText"/>
    <dgm:cxn modelId="{4623C73B-AFC2-4F5B-B480-60AC79E87984}" type="presParOf" srcId="{AA9D7426-BFB8-4B22-918F-33AA1C120674}" destId="{116D3E6B-6EE0-40F6-B818-A96ECDA0ED95}" srcOrd="1" destOrd="0" presId="urn:microsoft.com/office/officeart/2008/layout/BendingPictureSemiTransparentText"/>
    <dgm:cxn modelId="{5F288015-B256-4F82-BAD2-68462642AE4C}" type="presParOf" srcId="{839D0B37-B03A-486E-BD89-F1E893B4921B}" destId="{7347F6A7-DCD9-494D-835E-4ED26F2CB726}" srcOrd="15" destOrd="0" presId="urn:microsoft.com/office/officeart/2008/layout/BendingPictureSemiTransparentText"/>
    <dgm:cxn modelId="{7CC01D4E-1877-40F3-B120-A39FDFD1279F}" type="presParOf" srcId="{839D0B37-B03A-486E-BD89-F1E893B4921B}" destId="{DC078D85-FFBC-4417-AFF3-121A9A2D8A1F}" srcOrd="16" destOrd="0" presId="urn:microsoft.com/office/officeart/2008/layout/BendingPictureSemiTransparentText"/>
    <dgm:cxn modelId="{6EE7F20A-AFC0-4E0D-A5AF-2343055CD4C2}" type="presParOf" srcId="{DC078D85-FFBC-4417-AFF3-121A9A2D8A1F}" destId="{57786503-B261-47E1-8A95-451EC6D6DFB1}" srcOrd="0" destOrd="0" presId="urn:microsoft.com/office/officeart/2008/layout/BendingPictureSemiTransparentText"/>
    <dgm:cxn modelId="{3B444027-92C3-4F9F-92A6-8D6719AF537C}" type="presParOf" srcId="{DC078D85-FFBC-4417-AFF3-121A9A2D8A1F}" destId="{845482C5-42C4-4EEA-BD5F-BD27CD8B7198}"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E30B77-3F5D-4863-812A-1C9A18A482B0}" type="doc">
      <dgm:prSet loTypeId="urn:microsoft.com/office/officeart/2008/layout/AscendingPictureAccentProcess" loCatId="picture" qsTypeId="urn:microsoft.com/office/officeart/2005/8/quickstyle/simple1" qsCatId="simple" csTypeId="urn:microsoft.com/office/officeart/2005/8/colors/accent2_2" csCatId="accent2" phldr="1"/>
      <dgm:spPr/>
      <dgm:t>
        <a:bodyPr/>
        <a:lstStyle/>
        <a:p>
          <a:endParaRPr lang="sv-SE"/>
        </a:p>
      </dgm:t>
    </dgm:pt>
    <dgm:pt modelId="{C1633CC1-C979-4113-B99C-31DB2E9E5857}">
      <dgm:prSet phldrT="[Text]"/>
      <dgm:spPr/>
      <dgm:t>
        <a:bodyPr/>
        <a:lstStyle/>
        <a:p>
          <a:r>
            <a:rPr lang="sv-SE"/>
            <a:t>Invånaren söker vård i Min vård Gävleborg</a:t>
          </a:r>
        </a:p>
      </dgm:t>
    </dgm:pt>
    <dgm:pt modelId="{AC854BA0-7CBE-4C4F-99E6-792AA325A982}" type="parTrans" cxnId="{7A408749-57A6-42B2-A707-CD8A3F4F53F5}">
      <dgm:prSet/>
      <dgm:spPr/>
      <dgm:t>
        <a:bodyPr/>
        <a:lstStyle/>
        <a:p>
          <a:endParaRPr lang="sv-SE"/>
        </a:p>
      </dgm:t>
    </dgm:pt>
    <dgm:pt modelId="{0A628576-2A0B-4BAE-AD43-C2E3C6DE9F62}" type="sibTrans" cxnId="{7A408749-57A6-42B2-A707-CD8A3F4F53F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B76EB156-D581-4DB1-BD35-4A65CDBA579F}">
      <dgm:prSet phldrT="[Text]"/>
      <dgm:spPr/>
      <dgm:t>
        <a:bodyPr/>
        <a:lstStyle/>
        <a:p>
          <a:r>
            <a:rPr lang="sv-SE"/>
            <a:t>Vården tar emot patienten</a:t>
          </a:r>
        </a:p>
      </dgm:t>
    </dgm:pt>
    <dgm:pt modelId="{566A4A99-6BD5-445A-8B15-E4F858B46772}" type="parTrans" cxnId="{05B9A690-7168-4BF0-AAFD-4167B81DD3E0}">
      <dgm:prSet/>
      <dgm:spPr/>
      <dgm:t>
        <a:bodyPr/>
        <a:lstStyle/>
        <a:p>
          <a:endParaRPr lang="sv-SE"/>
        </a:p>
      </dgm:t>
    </dgm:pt>
    <dgm:pt modelId="{8E262E4F-0EE7-4BC7-ADB7-D109ECDEA93F}" type="sibTrans" cxnId="{05B9A690-7168-4BF0-AAFD-4167B81DD3E0}">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F49AF46-202A-42D0-89A8-10357E1E26BA}">
      <dgm:prSet/>
      <dgm:spPr/>
      <dgm:t>
        <a:bodyPr/>
        <a:lstStyle/>
        <a:p>
          <a:r>
            <a:rPr lang="sv-SE"/>
            <a:t>Ärendet sorteras till vården</a:t>
          </a:r>
        </a:p>
      </dgm:t>
    </dgm:pt>
    <dgm:pt modelId="{855A14E4-4482-4734-81A9-E767D815D2CB}" type="parTrans" cxnId="{E54A1EA0-DF2A-4C7A-B704-88AEC1BC0990}">
      <dgm:prSet/>
      <dgm:spPr/>
      <dgm:t>
        <a:bodyPr/>
        <a:lstStyle/>
        <a:p>
          <a:endParaRPr lang="sv-SE"/>
        </a:p>
      </dgm:t>
    </dgm:pt>
    <dgm:pt modelId="{ECB75983-794F-4F4E-885A-8538A2ABBA9C}" type="sibTrans" cxnId="{E54A1EA0-DF2A-4C7A-B704-88AEC1BC0990}">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sv-SE"/>
        </a:p>
      </dgm:t>
    </dgm:pt>
    <dgm:pt modelId="{436047E3-1E76-4442-823D-4433F4BF45D6}" type="pres">
      <dgm:prSet presAssocID="{38E30B77-3F5D-4863-812A-1C9A18A482B0}" presName="Name0" presStyleCnt="0">
        <dgm:presLayoutVars>
          <dgm:chMax val="7"/>
          <dgm:chPref val="7"/>
          <dgm:dir/>
        </dgm:presLayoutVars>
      </dgm:prSet>
      <dgm:spPr/>
    </dgm:pt>
    <dgm:pt modelId="{9DAB7168-5391-4380-9D7A-7EEECA43997E}" type="pres">
      <dgm:prSet presAssocID="{38E30B77-3F5D-4863-812A-1C9A18A482B0}" presName="dot1" presStyleLbl="alignNode1" presStyleIdx="0" presStyleCnt="12"/>
      <dgm:spPr/>
    </dgm:pt>
    <dgm:pt modelId="{B6F6AA65-3BB1-4993-BC35-12DECF9660E2}" type="pres">
      <dgm:prSet presAssocID="{38E30B77-3F5D-4863-812A-1C9A18A482B0}" presName="dot2" presStyleLbl="alignNode1" presStyleIdx="1" presStyleCnt="12"/>
      <dgm:spPr/>
    </dgm:pt>
    <dgm:pt modelId="{DB5A4473-2C54-459E-A09B-AFE0F5FB0D33}" type="pres">
      <dgm:prSet presAssocID="{38E30B77-3F5D-4863-812A-1C9A18A482B0}" presName="dot3" presStyleLbl="alignNode1" presStyleIdx="2" presStyleCnt="12"/>
      <dgm:spPr/>
    </dgm:pt>
    <dgm:pt modelId="{C3FEB776-92DF-4C71-9515-C6C4C6F6D7DE}" type="pres">
      <dgm:prSet presAssocID="{38E30B77-3F5D-4863-812A-1C9A18A482B0}" presName="dot4" presStyleLbl="alignNode1" presStyleIdx="3" presStyleCnt="12"/>
      <dgm:spPr/>
    </dgm:pt>
    <dgm:pt modelId="{03D5D7B9-EC4D-4C77-9F38-C366E9B9A8A8}" type="pres">
      <dgm:prSet presAssocID="{38E30B77-3F5D-4863-812A-1C9A18A482B0}" presName="dot5" presStyleLbl="alignNode1" presStyleIdx="4" presStyleCnt="12"/>
      <dgm:spPr/>
    </dgm:pt>
    <dgm:pt modelId="{0DAFC20F-5852-4C07-B81B-1E73DFF7968A}" type="pres">
      <dgm:prSet presAssocID="{38E30B77-3F5D-4863-812A-1C9A18A482B0}" presName="dotArrow1" presStyleLbl="alignNode1" presStyleIdx="5" presStyleCnt="12"/>
      <dgm:spPr/>
    </dgm:pt>
    <dgm:pt modelId="{0B1545C4-B9CB-46D4-A52B-292C27DC0344}" type="pres">
      <dgm:prSet presAssocID="{38E30B77-3F5D-4863-812A-1C9A18A482B0}" presName="dotArrow2" presStyleLbl="alignNode1" presStyleIdx="6" presStyleCnt="12"/>
      <dgm:spPr/>
    </dgm:pt>
    <dgm:pt modelId="{8649A45C-6B22-4551-BB57-37BFCA787F37}" type="pres">
      <dgm:prSet presAssocID="{38E30B77-3F5D-4863-812A-1C9A18A482B0}" presName="dotArrow3" presStyleLbl="alignNode1" presStyleIdx="7" presStyleCnt="12"/>
      <dgm:spPr/>
    </dgm:pt>
    <dgm:pt modelId="{224969D2-EE80-4655-911A-EB539ACF5989}" type="pres">
      <dgm:prSet presAssocID="{38E30B77-3F5D-4863-812A-1C9A18A482B0}" presName="dotArrow4" presStyleLbl="alignNode1" presStyleIdx="8" presStyleCnt="12"/>
      <dgm:spPr/>
    </dgm:pt>
    <dgm:pt modelId="{455E20C4-8BFB-4FFD-A985-9C8FB459220E}" type="pres">
      <dgm:prSet presAssocID="{38E30B77-3F5D-4863-812A-1C9A18A482B0}" presName="dotArrow5" presStyleLbl="alignNode1" presStyleIdx="9" presStyleCnt="12"/>
      <dgm:spPr/>
    </dgm:pt>
    <dgm:pt modelId="{088C36E0-5309-4CE8-981E-7A506E19D279}" type="pres">
      <dgm:prSet presAssocID="{38E30B77-3F5D-4863-812A-1C9A18A482B0}" presName="dotArrow6" presStyleLbl="alignNode1" presStyleIdx="10" presStyleCnt="12"/>
      <dgm:spPr/>
    </dgm:pt>
    <dgm:pt modelId="{340DC0B7-B3B2-448A-BDA8-9B1896A7B225}" type="pres">
      <dgm:prSet presAssocID="{38E30B77-3F5D-4863-812A-1C9A18A482B0}" presName="dotArrow7" presStyleLbl="alignNode1" presStyleIdx="11" presStyleCnt="12"/>
      <dgm:spPr/>
    </dgm:pt>
    <dgm:pt modelId="{DB7C3053-4C12-442B-B326-EBD7161AD9F6}" type="pres">
      <dgm:prSet presAssocID="{C1633CC1-C979-4113-B99C-31DB2E9E5857}" presName="parTx1" presStyleLbl="node1" presStyleIdx="0" presStyleCnt="3"/>
      <dgm:spPr/>
    </dgm:pt>
    <dgm:pt modelId="{A26C264A-3BA4-4F41-B5F5-145CAC31ACC9}" type="pres">
      <dgm:prSet presAssocID="{0A628576-2A0B-4BAE-AD43-C2E3C6DE9F62}" presName="picture1" presStyleCnt="0"/>
      <dgm:spPr/>
    </dgm:pt>
    <dgm:pt modelId="{70FC5115-3AB1-4569-B98B-1EF179821A9B}" type="pres">
      <dgm:prSet presAssocID="{0A628576-2A0B-4BAE-AD43-C2E3C6DE9F62}" presName="imageRepeatNode" presStyleLbl="fgImgPlace1" presStyleIdx="0" presStyleCnt="3"/>
      <dgm:spPr/>
    </dgm:pt>
    <dgm:pt modelId="{9E63A6A8-D21B-40F1-817C-79594848EA14}" type="pres">
      <dgm:prSet presAssocID="{6F49AF46-202A-42D0-89A8-10357E1E26BA}" presName="parTx2" presStyleLbl="node1" presStyleIdx="1" presStyleCnt="3"/>
      <dgm:spPr/>
    </dgm:pt>
    <dgm:pt modelId="{661335A9-C5C9-4733-9892-3278F0DBA214}" type="pres">
      <dgm:prSet presAssocID="{ECB75983-794F-4F4E-885A-8538A2ABBA9C}" presName="picture2" presStyleCnt="0"/>
      <dgm:spPr/>
    </dgm:pt>
    <dgm:pt modelId="{BB9599E7-02B2-476C-82F1-2323010D6C8A}" type="pres">
      <dgm:prSet presAssocID="{ECB75983-794F-4F4E-885A-8538A2ABBA9C}" presName="imageRepeatNode" presStyleLbl="fgImgPlace1" presStyleIdx="1" presStyleCnt="3"/>
      <dgm:spPr/>
    </dgm:pt>
    <dgm:pt modelId="{7FE77631-E88E-4BB3-AEFF-CCF2BC58FE10}" type="pres">
      <dgm:prSet presAssocID="{B76EB156-D581-4DB1-BD35-4A65CDBA579F}" presName="parTx3" presStyleLbl="node1" presStyleIdx="2" presStyleCnt="3"/>
      <dgm:spPr/>
    </dgm:pt>
    <dgm:pt modelId="{9FAA4357-A855-465D-98DB-1D42A8373E1B}" type="pres">
      <dgm:prSet presAssocID="{8E262E4F-0EE7-4BC7-ADB7-D109ECDEA93F}" presName="picture3" presStyleCnt="0"/>
      <dgm:spPr/>
    </dgm:pt>
    <dgm:pt modelId="{34E8C063-1C61-49CB-81E9-5B39BC5EDE94}" type="pres">
      <dgm:prSet presAssocID="{8E262E4F-0EE7-4BC7-ADB7-D109ECDEA93F}" presName="imageRepeatNode" presStyleLbl="fgImgPlace1" presStyleIdx="2" presStyleCnt="3"/>
      <dgm:spPr/>
    </dgm:pt>
  </dgm:ptLst>
  <dgm:cxnLst>
    <dgm:cxn modelId="{6DDCEB1D-C3DE-4C89-A02D-3374317E4576}" type="presOf" srcId="{0A628576-2A0B-4BAE-AD43-C2E3C6DE9F62}" destId="{70FC5115-3AB1-4569-B98B-1EF179821A9B}" srcOrd="0" destOrd="0" presId="urn:microsoft.com/office/officeart/2008/layout/AscendingPictureAccentProcess"/>
    <dgm:cxn modelId="{7A408749-57A6-42B2-A707-CD8A3F4F53F5}" srcId="{38E30B77-3F5D-4863-812A-1C9A18A482B0}" destId="{C1633CC1-C979-4113-B99C-31DB2E9E5857}" srcOrd="0" destOrd="0" parTransId="{AC854BA0-7CBE-4C4F-99E6-792AA325A982}" sibTransId="{0A628576-2A0B-4BAE-AD43-C2E3C6DE9F62}"/>
    <dgm:cxn modelId="{A429F375-5302-4336-8715-8E6BDE4E1A19}" type="presOf" srcId="{8E262E4F-0EE7-4BC7-ADB7-D109ECDEA93F}" destId="{34E8C063-1C61-49CB-81E9-5B39BC5EDE94}" srcOrd="0" destOrd="0" presId="urn:microsoft.com/office/officeart/2008/layout/AscendingPictureAccentProcess"/>
    <dgm:cxn modelId="{5BC51078-28D9-4270-8BF5-77DAAE274CAF}" type="presOf" srcId="{38E30B77-3F5D-4863-812A-1C9A18A482B0}" destId="{436047E3-1E76-4442-823D-4433F4BF45D6}" srcOrd="0" destOrd="0" presId="urn:microsoft.com/office/officeart/2008/layout/AscendingPictureAccentProcess"/>
    <dgm:cxn modelId="{05B9A690-7168-4BF0-AAFD-4167B81DD3E0}" srcId="{38E30B77-3F5D-4863-812A-1C9A18A482B0}" destId="{B76EB156-D581-4DB1-BD35-4A65CDBA579F}" srcOrd="2" destOrd="0" parTransId="{566A4A99-6BD5-445A-8B15-E4F858B46772}" sibTransId="{8E262E4F-0EE7-4BC7-ADB7-D109ECDEA93F}"/>
    <dgm:cxn modelId="{E54A1EA0-DF2A-4C7A-B704-88AEC1BC0990}" srcId="{38E30B77-3F5D-4863-812A-1C9A18A482B0}" destId="{6F49AF46-202A-42D0-89A8-10357E1E26BA}" srcOrd="1" destOrd="0" parTransId="{855A14E4-4482-4734-81A9-E767D815D2CB}" sibTransId="{ECB75983-794F-4F4E-885A-8538A2ABBA9C}"/>
    <dgm:cxn modelId="{98A2A3A2-493F-45D9-BF19-E1C74675ACE8}" type="presOf" srcId="{B76EB156-D581-4DB1-BD35-4A65CDBA579F}" destId="{7FE77631-E88E-4BB3-AEFF-CCF2BC58FE10}" srcOrd="0" destOrd="0" presId="urn:microsoft.com/office/officeart/2008/layout/AscendingPictureAccentProcess"/>
    <dgm:cxn modelId="{2406E3C6-D1B5-497D-8EE1-1798E1C3139D}" type="presOf" srcId="{6F49AF46-202A-42D0-89A8-10357E1E26BA}" destId="{9E63A6A8-D21B-40F1-817C-79594848EA14}" srcOrd="0" destOrd="0" presId="urn:microsoft.com/office/officeart/2008/layout/AscendingPictureAccentProcess"/>
    <dgm:cxn modelId="{E712BBD5-E769-484A-952F-9B09A3E8374B}" type="presOf" srcId="{C1633CC1-C979-4113-B99C-31DB2E9E5857}" destId="{DB7C3053-4C12-442B-B326-EBD7161AD9F6}" srcOrd="0" destOrd="0" presId="urn:microsoft.com/office/officeart/2008/layout/AscendingPictureAccentProcess"/>
    <dgm:cxn modelId="{CBDB9AED-A97B-4B57-BF28-C192D59A68DD}" type="presOf" srcId="{ECB75983-794F-4F4E-885A-8538A2ABBA9C}" destId="{BB9599E7-02B2-476C-82F1-2323010D6C8A}" srcOrd="0" destOrd="0" presId="urn:microsoft.com/office/officeart/2008/layout/AscendingPictureAccentProcess"/>
    <dgm:cxn modelId="{2D9A68CA-DACC-4F24-B20F-8527E45214C0}" type="presParOf" srcId="{436047E3-1E76-4442-823D-4433F4BF45D6}" destId="{9DAB7168-5391-4380-9D7A-7EEECA43997E}" srcOrd="0" destOrd="0" presId="urn:microsoft.com/office/officeart/2008/layout/AscendingPictureAccentProcess"/>
    <dgm:cxn modelId="{7D40AEF0-0FF9-4A70-BB8A-57ABE7CDD65B}" type="presParOf" srcId="{436047E3-1E76-4442-823D-4433F4BF45D6}" destId="{B6F6AA65-3BB1-4993-BC35-12DECF9660E2}" srcOrd="1" destOrd="0" presId="urn:microsoft.com/office/officeart/2008/layout/AscendingPictureAccentProcess"/>
    <dgm:cxn modelId="{C06A3D1B-F32E-4AC9-878E-BB9675B332DF}" type="presParOf" srcId="{436047E3-1E76-4442-823D-4433F4BF45D6}" destId="{DB5A4473-2C54-459E-A09B-AFE0F5FB0D33}" srcOrd="2" destOrd="0" presId="urn:microsoft.com/office/officeart/2008/layout/AscendingPictureAccentProcess"/>
    <dgm:cxn modelId="{432E1436-CA68-4D34-9171-D99EDB42C103}" type="presParOf" srcId="{436047E3-1E76-4442-823D-4433F4BF45D6}" destId="{C3FEB776-92DF-4C71-9515-C6C4C6F6D7DE}" srcOrd="3" destOrd="0" presId="urn:microsoft.com/office/officeart/2008/layout/AscendingPictureAccentProcess"/>
    <dgm:cxn modelId="{75611F3D-FBE6-44F4-BC52-D9850908BEF4}" type="presParOf" srcId="{436047E3-1E76-4442-823D-4433F4BF45D6}" destId="{03D5D7B9-EC4D-4C77-9F38-C366E9B9A8A8}" srcOrd="4" destOrd="0" presId="urn:microsoft.com/office/officeart/2008/layout/AscendingPictureAccentProcess"/>
    <dgm:cxn modelId="{BA875454-D2FB-4FD8-9F7A-03D26E9E6ECE}" type="presParOf" srcId="{436047E3-1E76-4442-823D-4433F4BF45D6}" destId="{0DAFC20F-5852-4C07-B81B-1E73DFF7968A}" srcOrd="5" destOrd="0" presId="urn:microsoft.com/office/officeart/2008/layout/AscendingPictureAccentProcess"/>
    <dgm:cxn modelId="{5BC9E576-98D0-443A-BD9C-7BFFAAEC4B91}" type="presParOf" srcId="{436047E3-1E76-4442-823D-4433F4BF45D6}" destId="{0B1545C4-B9CB-46D4-A52B-292C27DC0344}" srcOrd="6" destOrd="0" presId="urn:microsoft.com/office/officeart/2008/layout/AscendingPictureAccentProcess"/>
    <dgm:cxn modelId="{56ECD52F-0B1B-4C02-A718-D7A6478DFF1A}" type="presParOf" srcId="{436047E3-1E76-4442-823D-4433F4BF45D6}" destId="{8649A45C-6B22-4551-BB57-37BFCA787F37}" srcOrd="7" destOrd="0" presId="urn:microsoft.com/office/officeart/2008/layout/AscendingPictureAccentProcess"/>
    <dgm:cxn modelId="{B072F861-4C80-4F49-8FB3-ACDC0F8E3DF3}" type="presParOf" srcId="{436047E3-1E76-4442-823D-4433F4BF45D6}" destId="{224969D2-EE80-4655-911A-EB539ACF5989}" srcOrd="8" destOrd="0" presId="urn:microsoft.com/office/officeart/2008/layout/AscendingPictureAccentProcess"/>
    <dgm:cxn modelId="{1D2316F1-27F9-4F6A-ABA1-1349FCC6C4DD}" type="presParOf" srcId="{436047E3-1E76-4442-823D-4433F4BF45D6}" destId="{455E20C4-8BFB-4FFD-A985-9C8FB459220E}" srcOrd="9" destOrd="0" presId="urn:microsoft.com/office/officeart/2008/layout/AscendingPictureAccentProcess"/>
    <dgm:cxn modelId="{0CD67F5C-06A5-4660-91EA-602F8789DB74}" type="presParOf" srcId="{436047E3-1E76-4442-823D-4433F4BF45D6}" destId="{088C36E0-5309-4CE8-981E-7A506E19D279}" srcOrd="10" destOrd="0" presId="urn:microsoft.com/office/officeart/2008/layout/AscendingPictureAccentProcess"/>
    <dgm:cxn modelId="{9D6491EA-7029-4D46-BECD-0925AAA19679}" type="presParOf" srcId="{436047E3-1E76-4442-823D-4433F4BF45D6}" destId="{340DC0B7-B3B2-448A-BDA8-9B1896A7B225}" srcOrd="11" destOrd="0" presId="urn:microsoft.com/office/officeart/2008/layout/AscendingPictureAccentProcess"/>
    <dgm:cxn modelId="{E5A82302-3649-4908-BAB6-DE431541BC1B}" type="presParOf" srcId="{436047E3-1E76-4442-823D-4433F4BF45D6}" destId="{DB7C3053-4C12-442B-B326-EBD7161AD9F6}" srcOrd="12" destOrd="0" presId="urn:microsoft.com/office/officeart/2008/layout/AscendingPictureAccentProcess"/>
    <dgm:cxn modelId="{558611C5-796A-4FFA-A161-5510B10EABD7}" type="presParOf" srcId="{436047E3-1E76-4442-823D-4433F4BF45D6}" destId="{A26C264A-3BA4-4F41-B5F5-145CAC31ACC9}" srcOrd="13" destOrd="0" presId="urn:microsoft.com/office/officeart/2008/layout/AscendingPictureAccentProcess"/>
    <dgm:cxn modelId="{83611A4B-1659-4FA1-8FDB-85A3A3C0B981}" type="presParOf" srcId="{A26C264A-3BA4-4F41-B5F5-145CAC31ACC9}" destId="{70FC5115-3AB1-4569-B98B-1EF179821A9B}" srcOrd="0" destOrd="0" presId="urn:microsoft.com/office/officeart/2008/layout/AscendingPictureAccentProcess"/>
    <dgm:cxn modelId="{C5E9E3EA-B8D1-47E8-8C79-6640CD7A68BC}" type="presParOf" srcId="{436047E3-1E76-4442-823D-4433F4BF45D6}" destId="{9E63A6A8-D21B-40F1-817C-79594848EA14}" srcOrd="14" destOrd="0" presId="urn:microsoft.com/office/officeart/2008/layout/AscendingPictureAccentProcess"/>
    <dgm:cxn modelId="{7608318F-62E2-40F0-B86E-7C9A5243B77D}" type="presParOf" srcId="{436047E3-1E76-4442-823D-4433F4BF45D6}" destId="{661335A9-C5C9-4733-9892-3278F0DBA214}" srcOrd="15" destOrd="0" presId="urn:microsoft.com/office/officeart/2008/layout/AscendingPictureAccentProcess"/>
    <dgm:cxn modelId="{B9FEC214-6C7F-425A-98DF-23B2BC093262}" type="presParOf" srcId="{661335A9-C5C9-4733-9892-3278F0DBA214}" destId="{BB9599E7-02B2-476C-82F1-2323010D6C8A}" srcOrd="0" destOrd="0" presId="urn:microsoft.com/office/officeart/2008/layout/AscendingPictureAccentProcess"/>
    <dgm:cxn modelId="{8B501AE3-70FD-4C01-9471-533B1E5C132C}" type="presParOf" srcId="{436047E3-1E76-4442-823D-4433F4BF45D6}" destId="{7FE77631-E88E-4BB3-AEFF-CCF2BC58FE10}" srcOrd="16" destOrd="0" presId="urn:microsoft.com/office/officeart/2008/layout/AscendingPictureAccentProcess"/>
    <dgm:cxn modelId="{37EBD42F-FB59-47B0-A93B-458F4695AF9E}" type="presParOf" srcId="{436047E3-1E76-4442-823D-4433F4BF45D6}" destId="{9FAA4357-A855-465D-98DB-1D42A8373E1B}" srcOrd="17" destOrd="0" presId="urn:microsoft.com/office/officeart/2008/layout/AscendingPictureAccentProcess"/>
    <dgm:cxn modelId="{B48BF357-4484-4D23-B0A1-B57C47163C61}" type="presParOf" srcId="{9FAA4357-A855-465D-98DB-1D42A8373E1B}" destId="{34E8C063-1C61-49CB-81E9-5B39BC5EDE94}"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E30B77-3F5D-4863-812A-1C9A18A482B0}" type="doc">
      <dgm:prSet loTypeId="urn:microsoft.com/office/officeart/2008/layout/AscendingPictureAccentProcess" loCatId="picture" qsTypeId="urn:microsoft.com/office/officeart/2005/8/quickstyle/simple1" qsCatId="simple" csTypeId="urn:microsoft.com/office/officeart/2005/8/colors/accent2_2" csCatId="accent2" phldr="1"/>
      <dgm:spPr/>
      <dgm:t>
        <a:bodyPr/>
        <a:lstStyle/>
        <a:p>
          <a:endParaRPr lang="sv-SE"/>
        </a:p>
      </dgm:t>
    </dgm:pt>
    <dgm:pt modelId="{C1633CC1-C979-4113-B99C-31DB2E9E5857}">
      <dgm:prSet phldrT="[Text]"/>
      <dgm:spPr/>
      <dgm:t>
        <a:bodyPr/>
        <a:lstStyle/>
        <a:p>
          <a:r>
            <a:rPr lang="sv-SE"/>
            <a:t>Invånaren ringer  till 1177 för råd</a:t>
          </a:r>
        </a:p>
      </dgm:t>
    </dgm:pt>
    <dgm:pt modelId="{AC854BA0-7CBE-4C4F-99E6-792AA325A982}" type="parTrans" cxnId="{7A408749-57A6-42B2-A707-CD8A3F4F53F5}">
      <dgm:prSet/>
      <dgm:spPr/>
      <dgm:t>
        <a:bodyPr/>
        <a:lstStyle/>
        <a:p>
          <a:endParaRPr lang="sv-SE"/>
        </a:p>
      </dgm:t>
    </dgm:pt>
    <dgm:pt modelId="{0A628576-2A0B-4BAE-AD43-C2E3C6DE9F62}" type="sibTrans" cxnId="{7A408749-57A6-42B2-A707-CD8A3F4F53F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B76EB156-D581-4DB1-BD35-4A65CDBA579F}">
      <dgm:prSet phldrT="[Text]"/>
      <dgm:spPr/>
      <dgm:t>
        <a:bodyPr/>
        <a:lstStyle/>
        <a:p>
          <a:r>
            <a:rPr lang="sv-SE"/>
            <a:t>Vården tar emot patienten</a:t>
          </a:r>
        </a:p>
      </dgm:t>
    </dgm:pt>
    <dgm:pt modelId="{566A4A99-6BD5-445A-8B15-E4F858B46772}" type="parTrans" cxnId="{05B9A690-7168-4BF0-AAFD-4167B81DD3E0}">
      <dgm:prSet/>
      <dgm:spPr/>
      <dgm:t>
        <a:bodyPr/>
        <a:lstStyle/>
        <a:p>
          <a:endParaRPr lang="sv-SE"/>
        </a:p>
      </dgm:t>
    </dgm:pt>
    <dgm:pt modelId="{8E262E4F-0EE7-4BC7-ADB7-D109ECDEA93F}" type="sibTrans" cxnId="{05B9A690-7168-4BF0-AAFD-4167B81DD3E0}">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BCC8C7A8-958C-40EA-8574-33F50A4E0A5B}">
      <dgm:prSet/>
      <dgm:spPr/>
      <dgm:t>
        <a:bodyPr/>
        <a:lstStyle/>
        <a:p>
          <a:r>
            <a:rPr lang="sv-SE"/>
            <a:t>1177 genomför  assisterad </a:t>
          </a:r>
          <a:r>
            <a:rPr lang="sv-SE" err="1"/>
            <a:t>triage</a:t>
          </a:r>
          <a:endParaRPr lang="sv-SE"/>
        </a:p>
      </dgm:t>
    </dgm:pt>
    <dgm:pt modelId="{923BE6BC-D800-4632-9F22-F060976FEBFA}" type="parTrans" cxnId="{94E464BA-6E54-49E1-B075-24853160669E}">
      <dgm:prSet/>
      <dgm:spPr/>
      <dgm:t>
        <a:bodyPr/>
        <a:lstStyle/>
        <a:p>
          <a:endParaRPr lang="sv-SE"/>
        </a:p>
      </dgm:t>
    </dgm:pt>
    <dgm:pt modelId="{4A4DFE6E-C21E-40BE-A867-16E2E196F0D5}" type="sibTrans" cxnId="{94E464BA-6E54-49E1-B075-24853160669E}">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F49AF46-202A-42D0-89A8-10357E1E26BA}">
      <dgm:prSet/>
      <dgm:spPr/>
      <dgm:t>
        <a:bodyPr/>
        <a:lstStyle/>
        <a:p>
          <a:r>
            <a:rPr lang="sv-SE"/>
            <a:t>1177 överlämnar ärendet till vården</a:t>
          </a:r>
        </a:p>
      </dgm:t>
    </dgm:pt>
    <dgm:pt modelId="{855A14E4-4482-4734-81A9-E767D815D2CB}" type="parTrans" cxnId="{E54A1EA0-DF2A-4C7A-B704-88AEC1BC0990}">
      <dgm:prSet/>
      <dgm:spPr/>
      <dgm:t>
        <a:bodyPr/>
        <a:lstStyle/>
        <a:p>
          <a:endParaRPr lang="sv-SE"/>
        </a:p>
      </dgm:t>
    </dgm:pt>
    <dgm:pt modelId="{ECB75983-794F-4F4E-885A-8538A2ABBA9C}" type="sibTrans" cxnId="{E54A1EA0-DF2A-4C7A-B704-88AEC1BC0990}">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sv-SE"/>
        </a:p>
      </dgm:t>
    </dgm:pt>
    <dgm:pt modelId="{436047E3-1E76-4442-823D-4433F4BF45D6}" type="pres">
      <dgm:prSet presAssocID="{38E30B77-3F5D-4863-812A-1C9A18A482B0}" presName="Name0" presStyleCnt="0">
        <dgm:presLayoutVars>
          <dgm:chMax val="7"/>
          <dgm:chPref val="7"/>
          <dgm:dir/>
        </dgm:presLayoutVars>
      </dgm:prSet>
      <dgm:spPr/>
    </dgm:pt>
    <dgm:pt modelId="{9DAB7168-5391-4380-9D7A-7EEECA43997E}" type="pres">
      <dgm:prSet presAssocID="{38E30B77-3F5D-4863-812A-1C9A18A482B0}" presName="dot1" presStyleLbl="alignNode1" presStyleIdx="0" presStyleCnt="13"/>
      <dgm:spPr/>
    </dgm:pt>
    <dgm:pt modelId="{B6F6AA65-3BB1-4993-BC35-12DECF9660E2}" type="pres">
      <dgm:prSet presAssocID="{38E30B77-3F5D-4863-812A-1C9A18A482B0}" presName="dot2" presStyleLbl="alignNode1" presStyleIdx="1" presStyleCnt="13"/>
      <dgm:spPr/>
    </dgm:pt>
    <dgm:pt modelId="{DB5A4473-2C54-459E-A09B-AFE0F5FB0D33}" type="pres">
      <dgm:prSet presAssocID="{38E30B77-3F5D-4863-812A-1C9A18A482B0}" presName="dot3" presStyleLbl="alignNode1" presStyleIdx="2" presStyleCnt="13"/>
      <dgm:spPr/>
    </dgm:pt>
    <dgm:pt modelId="{C3FEB776-92DF-4C71-9515-C6C4C6F6D7DE}" type="pres">
      <dgm:prSet presAssocID="{38E30B77-3F5D-4863-812A-1C9A18A482B0}" presName="dot4" presStyleLbl="alignNode1" presStyleIdx="3" presStyleCnt="13"/>
      <dgm:spPr/>
    </dgm:pt>
    <dgm:pt modelId="{03D5D7B9-EC4D-4C77-9F38-C366E9B9A8A8}" type="pres">
      <dgm:prSet presAssocID="{38E30B77-3F5D-4863-812A-1C9A18A482B0}" presName="dot5" presStyleLbl="alignNode1" presStyleIdx="4" presStyleCnt="13"/>
      <dgm:spPr/>
    </dgm:pt>
    <dgm:pt modelId="{31F68E40-D866-4713-A691-90800821A122}" type="pres">
      <dgm:prSet presAssocID="{38E30B77-3F5D-4863-812A-1C9A18A482B0}" presName="dot6" presStyleLbl="alignNode1" presStyleIdx="5" presStyleCnt="13"/>
      <dgm:spPr/>
    </dgm:pt>
    <dgm:pt modelId="{0DAFC20F-5852-4C07-B81B-1E73DFF7968A}" type="pres">
      <dgm:prSet presAssocID="{38E30B77-3F5D-4863-812A-1C9A18A482B0}" presName="dotArrow1" presStyleLbl="alignNode1" presStyleIdx="6" presStyleCnt="13"/>
      <dgm:spPr/>
    </dgm:pt>
    <dgm:pt modelId="{0B1545C4-B9CB-46D4-A52B-292C27DC0344}" type="pres">
      <dgm:prSet presAssocID="{38E30B77-3F5D-4863-812A-1C9A18A482B0}" presName="dotArrow2" presStyleLbl="alignNode1" presStyleIdx="7" presStyleCnt="13"/>
      <dgm:spPr/>
    </dgm:pt>
    <dgm:pt modelId="{8649A45C-6B22-4551-BB57-37BFCA787F37}" type="pres">
      <dgm:prSet presAssocID="{38E30B77-3F5D-4863-812A-1C9A18A482B0}" presName="dotArrow3" presStyleLbl="alignNode1" presStyleIdx="8" presStyleCnt="13"/>
      <dgm:spPr/>
    </dgm:pt>
    <dgm:pt modelId="{224969D2-EE80-4655-911A-EB539ACF5989}" type="pres">
      <dgm:prSet presAssocID="{38E30B77-3F5D-4863-812A-1C9A18A482B0}" presName="dotArrow4" presStyleLbl="alignNode1" presStyleIdx="9" presStyleCnt="13"/>
      <dgm:spPr/>
    </dgm:pt>
    <dgm:pt modelId="{455E20C4-8BFB-4FFD-A985-9C8FB459220E}" type="pres">
      <dgm:prSet presAssocID="{38E30B77-3F5D-4863-812A-1C9A18A482B0}" presName="dotArrow5" presStyleLbl="alignNode1" presStyleIdx="10" presStyleCnt="13"/>
      <dgm:spPr/>
    </dgm:pt>
    <dgm:pt modelId="{088C36E0-5309-4CE8-981E-7A506E19D279}" type="pres">
      <dgm:prSet presAssocID="{38E30B77-3F5D-4863-812A-1C9A18A482B0}" presName="dotArrow6" presStyleLbl="alignNode1" presStyleIdx="11" presStyleCnt="13"/>
      <dgm:spPr/>
    </dgm:pt>
    <dgm:pt modelId="{340DC0B7-B3B2-448A-BDA8-9B1896A7B225}" type="pres">
      <dgm:prSet presAssocID="{38E30B77-3F5D-4863-812A-1C9A18A482B0}" presName="dotArrow7" presStyleLbl="alignNode1" presStyleIdx="12" presStyleCnt="13"/>
      <dgm:spPr/>
    </dgm:pt>
    <dgm:pt modelId="{DB7C3053-4C12-442B-B326-EBD7161AD9F6}" type="pres">
      <dgm:prSet presAssocID="{C1633CC1-C979-4113-B99C-31DB2E9E5857}" presName="parTx1" presStyleLbl="node1" presStyleIdx="0" presStyleCnt="4"/>
      <dgm:spPr/>
    </dgm:pt>
    <dgm:pt modelId="{A26C264A-3BA4-4F41-B5F5-145CAC31ACC9}" type="pres">
      <dgm:prSet presAssocID="{0A628576-2A0B-4BAE-AD43-C2E3C6DE9F62}" presName="picture1" presStyleCnt="0"/>
      <dgm:spPr/>
    </dgm:pt>
    <dgm:pt modelId="{70FC5115-3AB1-4569-B98B-1EF179821A9B}" type="pres">
      <dgm:prSet presAssocID="{0A628576-2A0B-4BAE-AD43-C2E3C6DE9F62}" presName="imageRepeatNode" presStyleLbl="fgImgPlace1" presStyleIdx="0" presStyleCnt="4"/>
      <dgm:spPr/>
    </dgm:pt>
    <dgm:pt modelId="{19CA7245-C277-484C-A7DF-C12183411CDC}" type="pres">
      <dgm:prSet presAssocID="{BCC8C7A8-958C-40EA-8574-33F50A4E0A5B}" presName="parTx2" presStyleLbl="node1" presStyleIdx="1" presStyleCnt="4"/>
      <dgm:spPr/>
    </dgm:pt>
    <dgm:pt modelId="{74795732-9368-49B9-BBC1-5ECE994DC970}" type="pres">
      <dgm:prSet presAssocID="{4A4DFE6E-C21E-40BE-A867-16E2E196F0D5}" presName="picture2" presStyleCnt="0"/>
      <dgm:spPr/>
    </dgm:pt>
    <dgm:pt modelId="{76274EEB-EF46-4689-B0B5-E9B84A542338}" type="pres">
      <dgm:prSet presAssocID="{4A4DFE6E-C21E-40BE-A867-16E2E196F0D5}" presName="imageRepeatNode" presStyleLbl="fgImgPlace1" presStyleIdx="1" presStyleCnt="4"/>
      <dgm:spPr/>
    </dgm:pt>
    <dgm:pt modelId="{3417F003-6959-4CBB-8995-48F763FC01C7}" type="pres">
      <dgm:prSet presAssocID="{6F49AF46-202A-42D0-89A8-10357E1E26BA}" presName="parTx3" presStyleLbl="node1" presStyleIdx="2" presStyleCnt="4"/>
      <dgm:spPr/>
    </dgm:pt>
    <dgm:pt modelId="{4AFE7F71-73F2-4A98-B4F2-DC31A16ABF45}" type="pres">
      <dgm:prSet presAssocID="{ECB75983-794F-4F4E-885A-8538A2ABBA9C}" presName="picture3" presStyleCnt="0"/>
      <dgm:spPr/>
    </dgm:pt>
    <dgm:pt modelId="{BB9599E7-02B2-476C-82F1-2323010D6C8A}" type="pres">
      <dgm:prSet presAssocID="{ECB75983-794F-4F4E-885A-8538A2ABBA9C}" presName="imageRepeatNode" presStyleLbl="fgImgPlace1" presStyleIdx="2" presStyleCnt="4"/>
      <dgm:spPr/>
    </dgm:pt>
    <dgm:pt modelId="{33AA6459-3CD5-4177-B3C4-31EC6131672E}" type="pres">
      <dgm:prSet presAssocID="{B76EB156-D581-4DB1-BD35-4A65CDBA579F}" presName="parTx4" presStyleLbl="node1" presStyleIdx="3" presStyleCnt="4"/>
      <dgm:spPr/>
    </dgm:pt>
    <dgm:pt modelId="{DC58CFC7-1855-476E-A6FE-A5559AB25028}" type="pres">
      <dgm:prSet presAssocID="{8E262E4F-0EE7-4BC7-ADB7-D109ECDEA93F}" presName="picture4" presStyleCnt="0"/>
      <dgm:spPr/>
    </dgm:pt>
    <dgm:pt modelId="{34E8C063-1C61-49CB-81E9-5B39BC5EDE94}" type="pres">
      <dgm:prSet presAssocID="{8E262E4F-0EE7-4BC7-ADB7-D109ECDEA93F}" presName="imageRepeatNode" presStyleLbl="fgImgPlace1" presStyleIdx="3" presStyleCnt="4"/>
      <dgm:spPr/>
    </dgm:pt>
  </dgm:ptLst>
  <dgm:cxnLst>
    <dgm:cxn modelId="{6DDCEB1D-C3DE-4C89-A02D-3374317E4576}" type="presOf" srcId="{0A628576-2A0B-4BAE-AD43-C2E3C6DE9F62}" destId="{70FC5115-3AB1-4569-B98B-1EF179821A9B}" srcOrd="0" destOrd="0" presId="urn:microsoft.com/office/officeart/2008/layout/AscendingPictureAccentProcess"/>
    <dgm:cxn modelId="{06402232-07EB-4064-83F0-8DB262ED20B1}" type="presOf" srcId="{8E262E4F-0EE7-4BC7-ADB7-D109ECDEA93F}" destId="{34E8C063-1C61-49CB-81E9-5B39BC5EDE94}" srcOrd="0" destOrd="0" presId="urn:microsoft.com/office/officeart/2008/layout/AscendingPictureAccentProcess"/>
    <dgm:cxn modelId="{BE971A36-A296-489F-9F3B-7A0A5F62796B}" type="presOf" srcId="{B76EB156-D581-4DB1-BD35-4A65CDBA579F}" destId="{33AA6459-3CD5-4177-B3C4-31EC6131672E}" srcOrd="0" destOrd="0" presId="urn:microsoft.com/office/officeart/2008/layout/AscendingPictureAccentProcess"/>
    <dgm:cxn modelId="{989C9965-C0C3-477A-A86B-F0324F24BEDC}" type="presOf" srcId="{6F49AF46-202A-42D0-89A8-10357E1E26BA}" destId="{3417F003-6959-4CBB-8995-48F763FC01C7}" srcOrd="0" destOrd="0" presId="urn:microsoft.com/office/officeart/2008/layout/AscendingPictureAccentProcess"/>
    <dgm:cxn modelId="{7A408749-57A6-42B2-A707-CD8A3F4F53F5}" srcId="{38E30B77-3F5D-4863-812A-1C9A18A482B0}" destId="{C1633CC1-C979-4113-B99C-31DB2E9E5857}" srcOrd="0" destOrd="0" parTransId="{AC854BA0-7CBE-4C4F-99E6-792AA325A982}" sibTransId="{0A628576-2A0B-4BAE-AD43-C2E3C6DE9F62}"/>
    <dgm:cxn modelId="{DE24F04F-41DD-47FA-9F27-6BD0CAAC267C}" type="presOf" srcId="{BCC8C7A8-958C-40EA-8574-33F50A4E0A5B}" destId="{19CA7245-C277-484C-A7DF-C12183411CDC}" srcOrd="0" destOrd="0" presId="urn:microsoft.com/office/officeart/2008/layout/AscendingPictureAccentProcess"/>
    <dgm:cxn modelId="{5BC51078-28D9-4270-8BF5-77DAAE274CAF}" type="presOf" srcId="{38E30B77-3F5D-4863-812A-1C9A18A482B0}" destId="{436047E3-1E76-4442-823D-4433F4BF45D6}" srcOrd="0" destOrd="0" presId="urn:microsoft.com/office/officeart/2008/layout/AscendingPictureAccentProcess"/>
    <dgm:cxn modelId="{05B9A690-7168-4BF0-AAFD-4167B81DD3E0}" srcId="{38E30B77-3F5D-4863-812A-1C9A18A482B0}" destId="{B76EB156-D581-4DB1-BD35-4A65CDBA579F}" srcOrd="3" destOrd="0" parTransId="{566A4A99-6BD5-445A-8B15-E4F858B46772}" sibTransId="{8E262E4F-0EE7-4BC7-ADB7-D109ECDEA93F}"/>
    <dgm:cxn modelId="{2E60689A-EB6F-4317-B464-44EBE62B7649}" type="presOf" srcId="{ECB75983-794F-4F4E-885A-8538A2ABBA9C}" destId="{BB9599E7-02B2-476C-82F1-2323010D6C8A}" srcOrd="0" destOrd="0" presId="urn:microsoft.com/office/officeart/2008/layout/AscendingPictureAccentProcess"/>
    <dgm:cxn modelId="{E54A1EA0-DF2A-4C7A-B704-88AEC1BC0990}" srcId="{38E30B77-3F5D-4863-812A-1C9A18A482B0}" destId="{6F49AF46-202A-42D0-89A8-10357E1E26BA}" srcOrd="2" destOrd="0" parTransId="{855A14E4-4482-4734-81A9-E767D815D2CB}" sibTransId="{ECB75983-794F-4F4E-885A-8538A2ABBA9C}"/>
    <dgm:cxn modelId="{94E464BA-6E54-49E1-B075-24853160669E}" srcId="{38E30B77-3F5D-4863-812A-1C9A18A482B0}" destId="{BCC8C7A8-958C-40EA-8574-33F50A4E0A5B}" srcOrd="1" destOrd="0" parTransId="{923BE6BC-D800-4632-9F22-F060976FEBFA}" sibTransId="{4A4DFE6E-C21E-40BE-A867-16E2E196F0D5}"/>
    <dgm:cxn modelId="{46064ABB-D616-4ED8-A1DB-F8819822F2A1}" type="presOf" srcId="{4A4DFE6E-C21E-40BE-A867-16E2E196F0D5}" destId="{76274EEB-EF46-4689-B0B5-E9B84A542338}" srcOrd="0" destOrd="0" presId="urn:microsoft.com/office/officeart/2008/layout/AscendingPictureAccentProcess"/>
    <dgm:cxn modelId="{E712BBD5-E769-484A-952F-9B09A3E8374B}" type="presOf" srcId="{C1633CC1-C979-4113-B99C-31DB2E9E5857}" destId="{DB7C3053-4C12-442B-B326-EBD7161AD9F6}" srcOrd="0" destOrd="0" presId="urn:microsoft.com/office/officeart/2008/layout/AscendingPictureAccentProcess"/>
    <dgm:cxn modelId="{2D9A68CA-DACC-4F24-B20F-8527E45214C0}" type="presParOf" srcId="{436047E3-1E76-4442-823D-4433F4BF45D6}" destId="{9DAB7168-5391-4380-9D7A-7EEECA43997E}" srcOrd="0" destOrd="0" presId="urn:microsoft.com/office/officeart/2008/layout/AscendingPictureAccentProcess"/>
    <dgm:cxn modelId="{7D40AEF0-0FF9-4A70-BB8A-57ABE7CDD65B}" type="presParOf" srcId="{436047E3-1E76-4442-823D-4433F4BF45D6}" destId="{B6F6AA65-3BB1-4993-BC35-12DECF9660E2}" srcOrd="1" destOrd="0" presId="urn:microsoft.com/office/officeart/2008/layout/AscendingPictureAccentProcess"/>
    <dgm:cxn modelId="{C06A3D1B-F32E-4AC9-878E-BB9675B332DF}" type="presParOf" srcId="{436047E3-1E76-4442-823D-4433F4BF45D6}" destId="{DB5A4473-2C54-459E-A09B-AFE0F5FB0D33}" srcOrd="2" destOrd="0" presId="urn:microsoft.com/office/officeart/2008/layout/AscendingPictureAccentProcess"/>
    <dgm:cxn modelId="{432E1436-CA68-4D34-9171-D99EDB42C103}" type="presParOf" srcId="{436047E3-1E76-4442-823D-4433F4BF45D6}" destId="{C3FEB776-92DF-4C71-9515-C6C4C6F6D7DE}" srcOrd="3" destOrd="0" presId="urn:microsoft.com/office/officeart/2008/layout/AscendingPictureAccentProcess"/>
    <dgm:cxn modelId="{75611F3D-FBE6-44F4-BC52-D9850908BEF4}" type="presParOf" srcId="{436047E3-1E76-4442-823D-4433F4BF45D6}" destId="{03D5D7B9-EC4D-4C77-9F38-C366E9B9A8A8}" srcOrd="4" destOrd="0" presId="urn:microsoft.com/office/officeart/2008/layout/AscendingPictureAccentProcess"/>
    <dgm:cxn modelId="{389200A6-AFFE-42EB-BECF-C7F73E9B6B08}" type="presParOf" srcId="{436047E3-1E76-4442-823D-4433F4BF45D6}" destId="{31F68E40-D866-4713-A691-90800821A122}" srcOrd="5" destOrd="0" presId="urn:microsoft.com/office/officeart/2008/layout/AscendingPictureAccentProcess"/>
    <dgm:cxn modelId="{BA875454-D2FB-4FD8-9F7A-03D26E9E6ECE}" type="presParOf" srcId="{436047E3-1E76-4442-823D-4433F4BF45D6}" destId="{0DAFC20F-5852-4C07-B81B-1E73DFF7968A}" srcOrd="6" destOrd="0" presId="urn:microsoft.com/office/officeart/2008/layout/AscendingPictureAccentProcess"/>
    <dgm:cxn modelId="{5BC9E576-98D0-443A-BD9C-7BFFAAEC4B91}" type="presParOf" srcId="{436047E3-1E76-4442-823D-4433F4BF45D6}" destId="{0B1545C4-B9CB-46D4-A52B-292C27DC0344}" srcOrd="7" destOrd="0" presId="urn:microsoft.com/office/officeart/2008/layout/AscendingPictureAccentProcess"/>
    <dgm:cxn modelId="{56ECD52F-0B1B-4C02-A718-D7A6478DFF1A}" type="presParOf" srcId="{436047E3-1E76-4442-823D-4433F4BF45D6}" destId="{8649A45C-6B22-4551-BB57-37BFCA787F37}" srcOrd="8" destOrd="0" presId="urn:microsoft.com/office/officeart/2008/layout/AscendingPictureAccentProcess"/>
    <dgm:cxn modelId="{B072F861-4C80-4F49-8FB3-ACDC0F8E3DF3}" type="presParOf" srcId="{436047E3-1E76-4442-823D-4433F4BF45D6}" destId="{224969D2-EE80-4655-911A-EB539ACF5989}" srcOrd="9" destOrd="0" presId="urn:microsoft.com/office/officeart/2008/layout/AscendingPictureAccentProcess"/>
    <dgm:cxn modelId="{1D2316F1-27F9-4F6A-ABA1-1349FCC6C4DD}" type="presParOf" srcId="{436047E3-1E76-4442-823D-4433F4BF45D6}" destId="{455E20C4-8BFB-4FFD-A985-9C8FB459220E}" srcOrd="10" destOrd="0" presId="urn:microsoft.com/office/officeart/2008/layout/AscendingPictureAccentProcess"/>
    <dgm:cxn modelId="{0CD67F5C-06A5-4660-91EA-602F8789DB74}" type="presParOf" srcId="{436047E3-1E76-4442-823D-4433F4BF45D6}" destId="{088C36E0-5309-4CE8-981E-7A506E19D279}" srcOrd="11" destOrd="0" presId="urn:microsoft.com/office/officeart/2008/layout/AscendingPictureAccentProcess"/>
    <dgm:cxn modelId="{9D6491EA-7029-4D46-BECD-0925AAA19679}" type="presParOf" srcId="{436047E3-1E76-4442-823D-4433F4BF45D6}" destId="{340DC0B7-B3B2-448A-BDA8-9B1896A7B225}" srcOrd="12" destOrd="0" presId="urn:microsoft.com/office/officeart/2008/layout/AscendingPictureAccentProcess"/>
    <dgm:cxn modelId="{E5A82302-3649-4908-BAB6-DE431541BC1B}" type="presParOf" srcId="{436047E3-1E76-4442-823D-4433F4BF45D6}" destId="{DB7C3053-4C12-442B-B326-EBD7161AD9F6}" srcOrd="13" destOrd="0" presId="urn:microsoft.com/office/officeart/2008/layout/AscendingPictureAccentProcess"/>
    <dgm:cxn modelId="{558611C5-796A-4FFA-A161-5510B10EABD7}" type="presParOf" srcId="{436047E3-1E76-4442-823D-4433F4BF45D6}" destId="{A26C264A-3BA4-4F41-B5F5-145CAC31ACC9}" srcOrd="14" destOrd="0" presId="urn:microsoft.com/office/officeart/2008/layout/AscendingPictureAccentProcess"/>
    <dgm:cxn modelId="{83611A4B-1659-4FA1-8FDB-85A3A3C0B981}" type="presParOf" srcId="{A26C264A-3BA4-4F41-B5F5-145CAC31ACC9}" destId="{70FC5115-3AB1-4569-B98B-1EF179821A9B}" srcOrd="0" destOrd="0" presId="urn:microsoft.com/office/officeart/2008/layout/AscendingPictureAccentProcess"/>
    <dgm:cxn modelId="{513A14A2-5FC9-497E-899A-741EADD6506F}" type="presParOf" srcId="{436047E3-1E76-4442-823D-4433F4BF45D6}" destId="{19CA7245-C277-484C-A7DF-C12183411CDC}" srcOrd="15" destOrd="0" presId="urn:microsoft.com/office/officeart/2008/layout/AscendingPictureAccentProcess"/>
    <dgm:cxn modelId="{CA8BA317-516C-4EBA-8514-29C778A0AE2A}" type="presParOf" srcId="{436047E3-1E76-4442-823D-4433F4BF45D6}" destId="{74795732-9368-49B9-BBC1-5ECE994DC970}" srcOrd="16" destOrd="0" presId="urn:microsoft.com/office/officeart/2008/layout/AscendingPictureAccentProcess"/>
    <dgm:cxn modelId="{A40BCF95-030A-4F95-865B-6D19B84040EC}" type="presParOf" srcId="{74795732-9368-49B9-BBC1-5ECE994DC970}" destId="{76274EEB-EF46-4689-B0B5-E9B84A542338}" srcOrd="0" destOrd="0" presId="urn:microsoft.com/office/officeart/2008/layout/AscendingPictureAccentProcess"/>
    <dgm:cxn modelId="{972422CA-B729-4428-9763-334125725DC1}" type="presParOf" srcId="{436047E3-1E76-4442-823D-4433F4BF45D6}" destId="{3417F003-6959-4CBB-8995-48F763FC01C7}" srcOrd="17" destOrd="0" presId="urn:microsoft.com/office/officeart/2008/layout/AscendingPictureAccentProcess"/>
    <dgm:cxn modelId="{F1C080A3-A823-4DC6-93C5-D242D6F3C9BE}" type="presParOf" srcId="{436047E3-1E76-4442-823D-4433F4BF45D6}" destId="{4AFE7F71-73F2-4A98-B4F2-DC31A16ABF45}" srcOrd="18" destOrd="0" presId="urn:microsoft.com/office/officeart/2008/layout/AscendingPictureAccentProcess"/>
    <dgm:cxn modelId="{CE60C4D8-29E3-46B7-9346-EC3BEB37740F}" type="presParOf" srcId="{4AFE7F71-73F2-4A98-B4F2-DC31A16ABF45}" destId="{BB9599E7-02B2-476C-82F1-2323010D6C8A}" srcOrd="0" destOrd="0" presId="urn:microsoft.com/office/officeart/2008/layout/AscendingPictureAccentProcess"/>
    <dgm:cxn modelId="{C2547891-D35D-4CFF-945E-5C20E08025DC}" type="presParOf" srcId="{436047E3-1E76-4442-823D-4433F4BF45D6}" destId="{33AA6459-3CD5-4177-B3C4-31EC6131672E}" srcOrd="19" destOrd="0" presId="urn:microsoft.com/office/officeart/2008/layout/AscendingPictureAccentProcess"/>
    <dgm:cxn modelId="{52F5AB5A-7BBA-4D8E-93C0-65492CFCB6FD}" type="presParOf" srcId="{436047E3-1E76-4442-823D-4433F4BF45D6}" destId="{DC58CFC7-1855-476E-A6FE-A5559AB25028}" srcOrd="20" destOrd="0" presId="urn:microsoft.com/office/officeart/2008/layout/AscendingPictureAccentProcess"/>
    <dgm:cxn modelId="{363CB436-DC81-4361-BAF1-C570D6933930}" type="presParOf" srcId="{DC58CFC7-1855-476E-A6FE-A5559AB25028}" destId="{34E8C063-1C61-49CB-81E9-5B39BC5EDE94}"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9922A7EB-2FA9-40B2-83FC-4590F9CEB125}">
      <dgm:prSet phldrT="[Text]" custT="1"/>
      <dgm:spPr/>
      <dgm:t>
        <a:bodyPr/>
        <a:lstStyle/>
        <a:p>
          <a:r>
            <a:rPr lang="sv-SE" sz="3000"/>
            <a:t>Primärvård</a:t>
          </a:r>
        </a:p>
      </dgm:t>
    </dgm:pt>
    <dgm:pt modelId="{1CA24628-737E-4044-9B84-45533EE769CF}" type="parTrans" cxnId="{2CE466FC-7918-4986-B8CD-4487C366E88D}">
      <dgm:prSet/>
      <dgm:spPr/>
      <dgm:t>
        <a:bodyPr/>
        <a:lstStyle/>
        <a:p>
          <a:endParaRPr lang="sv-SE"/>
        </a:p>
      </dgm:t>
    </dgm:pt>
    <dgm:pt modelId="{E66765C6-C250-4F87-BC57-719A4B944449}" type="sibTrans" cxnId="{2CE466FC-7918-4986-B8CD-4487C366E88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8F4430E-4AF3-44C1-85EC-49CC9441EAB7}">
      <dgm:prSet phldrT="[Text]" custT="1"/>
      <dgm:spPr/>
      <dgm:t>
        <a:bodyPr/>
        <a:lstStyle/>
        <a:p>
          <a:r>
            <a:rPr lang="sv-SE" sz="3000"/>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0049721E-E562-4B5A-8F3F-7A362B294D4D}">
      <dgm:prSet phldrT="[Text]" custT="1"/>
      <dgm:spPr/>
      <dgm:t>
        <a:bodyPr/>
        <a:lstStyle/>
        <a:p>
          <a:r>
            <a:rPr lang="sv-SE" sz="3000"/>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4" custLinFactNeighborX="402"/>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4"/>
      <dgm:spPr/>
    </dgm:pt>
    <dgm:pt modelId="{D8EEA649-9DB9-4B9F-86F1-C4A00DA7692D}" type="pres">
      <dgm:prSet presAssocID="{9922A7EB-2FA9-40B2-83FC-4590F9CEB125}" presName="line_2" presStyleLbl="parChTrans1D1" presStyleIdx="0" presStyleCnt="3"/>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3">
        <dgm:presLayoutVars>
          <dgm:bulletEnabled val="1"/>
        </dgm:presLayoutVars>
      </dgm:prSet>
      <dgm:spPr/>
    </dgm:pt>
    <dgm:pt modelId="{B0E3A7F8-69B5-42B5-98A4-9A815A5C6F04}" type="pres">
      <dgm:prSet presAssocID="{95993B73-FC19-4086-B42B-1FF343E3C1B8}" presName="picture_3" presStyleCnt="0"/>
      <dgm:spPr/>
    </dgm:pt>
    <dgm:pt modelId="{E53A17E2-23E9-421F-A7DD-D2E4357FBF38}" type="pres">
      <dgm:prSet presAssocID="{95993B73-FC19-4086-B42B-1FF343E3C1B8}" presName="pictureRepeatNode" presStyleLbl="alignImgPlace1" presStyleIdx="2" presStyleCnt="4"/>
      <dgm:spPr/>
    </dgm:pt>
    <dgm:pt modelId="{CC736300-696E-4273-85F0-FEBCD5B070FD}" type="pres">
      <dgm:prSet presAssocID="{78F4430E-4AF3-44C1-85EC-49CC9441EAB7}" presName="line_3" presStyleLbl="parChTrans1D1" presStyleIdx="1" presStyleCnt="3"/>
      <dgm:spPr/>
    </dgm:pt>
    <dgm:pt modelId="{1EDDB034-21C8-4BFC-AA75-2BFDDDD3A81A}" type="pres">
      <dgm:prSet presAssocID="{78F4430E-4AF3-44C1-85EC-49CC9441EAB7}" presName="textparent_3" presStyleLbl="node1" presStyleIdx="0" presStyleCnt="0"/>
      <dgm:spPr/>
    </dgm:pt>
    <dgm:pt modelId="{ACFFA279-DDB2-49E3-9CCD-4570F728B157}" type="pres">
      <dgm:prSet presAssocID="{78F4430E-4AF3-44C1-85EC-49CC9441EAB7}" presName="text_3" presStyleLbl="revTx" presStyleIdx="1" presStyleCnt="3" custScaleX="136796">
        <dgm:presLayoutVars>
          <dgm:bulletEnabled val="1"/>
        </dgm:presLayoutVars>
      </dgm:prSet>
      <dgm:spPr/>
    </dgm:pt>
    <dgm:pt modelId="{EC6204F9-DEE1-4285-90D5-959BF6AAD10A}" type="pres">
      <dgm:prSet presAssocID="{39F9E7CD-CBBF-4507-9B9C-C3E15EA5802D}" presName="picture_4" presStyleCnt="0"/>
      <dgm:spPr/>
    </dgm:pt>
    <dgm:pt modelId="{41B99C6C-9FE2-4201-BDCE-DC0B954229E9}" type="pres">
      <dgm:prSet presAssocID="{39F9E7CD-CBBF-4507-9B9C-C3E15EA5802D}" presName="pictureRepeatNode" presStyleLbl="alignImgPlace1" presStyleIdx="3" presStyleCnt="4"/>
      <dgm:spPr/>
    </dgm:pt>
    <dgm:pt modelId="{CCDA46E9-F944-4684-B525-3F51083CE8DC}" type="pres">
      <dgm:prSet presAssocID="{0049721E-E562-4B5A-8F3F-7A362B294D4D}" presName="line_4" presStyleLbl="parChTrans1D1" presStyleIdx="2" presStyleCnt="3"/>
      <dgm:spPr/>
    </dgm:pt>
    <dgm:pt modelId="{E2D188DA-9C23-4FE9-9CE4-980250C38337}" type="pres">
      <dgm:prSet presAssocID="{0049721E-E562-4B5A-8F3F-7A362B294D4D}" presName="textparent_4" presStyleLbl="node1" presStyleIdx="0" presStyleCnt="0"/>
      <dgm:spPr/>
    </dgm:pt>
    <dgm:pt modelId="{3B42152F-4137-4D8B-AA0C-D13869E6608F}" type="pres">
      <dgm:prSet presAssocID="{0049721E-E562-4B5A-8F3F-7A362B294D4D}" presName="text_4" presStyleLbl="revTx" presStyleIdx="2" presStyleCnt="3">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8B798D35-A42A-4BA5-9A70-04625DCDB508}" type="presOf" srcId="{0049721E-E562-4B5A-8F3F-7A362B294D4D}" destId="{3B42152F-4137-4D8B-AA0C-D13869E6608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C619E5A-7CFB-415A-BFCA-53F6EE9B7F8D}" type="presOf" srcId="{39F9E7CD-CBBF-4507-9B9C-C3E15EA5802D}" destId="{41B99C6C-9FE2-4201-BDCE-DC0B954229E9}" srcOrd="0" destOrd="0" presId="urn:microsoft.com/office/officeart/2008/layout/CircularPictureCallout"/>
    <dgm:cxn modelId="{4B276B87-210E-4DE6-97C7-BC6D6E9E5A34}" type="presOf" srcId="{78F4430E-4AF3-44C1-85EC-49CC9441EAB7}" destId="{ACFFA279-DDB2-49E3-9CCD-4570F728B157}" srcOrd="0" destOrd="0" presId="urn:microsoft.com/office/officeart/2008/layout/CircularPictureCallout"/>
    <dgm:cxn modelId="{BCD22D8E-FE33-495D-BCB5-5C01775928DC}" type="presOf" srcId="{95993B73-FC19-4086-B42B-1FF343E3C1B8}" destId="{E53A17E2-23E9-421F-A7DD-D2E4357FBF38}" srcOrd="0" destOrd="0" presId="urn:microsoft.com/office/officeart/2008/layout/CircularPictureCallout"/>
    <dgm:cxn modelId="{B0598491-F6FF-4840-A7D2-33F0A21BE40A}" type="presOf" srcId="{9922A7EB-2FA9-40B2-83FC-4590F9CEB125}" destId="{0773E4C5-98CD-4687-9F24-7FE7BFACA975}" srcOrd="0" destOrd="0" presId="urn:microsoft.com/office/officeart/2008/layout/CircularPictureCallout"/>
    <dgm:cxn modelId="{ED43D899-2E07-4BCC-8709-79E7D228A214}" srcId="{CC670262-A7BB-4BEE-8667-FB6E9C163FDC}" destId="{78F4430E-4AF3-44C1-85EC-49CC9441EAB7}" srcOrd="2"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3" destOrd="0" parTransId="{4A9B2B36-C3B2-44C9-A4BD-D32AFB33F8CF}" sibTransId="{39F9E7CD-CBBF-4507-9B9C-C3E15EA5802D}"/>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 modelId="{C8D84274-9729-477B-A042-97FDD9B6BD3C}" type="presParOf" srcId="{791431E3-F170-427D-AFA7-FA4E39EE0155}" destId="{B0E3A7F8-69B5-42B5-98A4-9A815A5C6F04}" srcOrd="5" destOrd="0" presId="urn:microsoft.com/office/officeart/2008/layout/CircularPictureCallout"/>
    <dgm:cxn modelId="{0E94CE07-2EB8-4609-B8A0-B66F4ACEA5C2}" type="presParOf" srcId="{B0E3A7F8-69B5-42B5-98A4-9A815A5C6F04}" destId="{E53A17E2-23E9-421F-A7DD-D2E4357FBF38}" srcOrd="0" destOrd="0" presId="urn:microsoft.com/office/officeart/2008/layout/CircularPictureCallout"/>
    <dgm:cxn modelId="{B6CC3DDE-7DE0-49A7-BCCF-06BDAC7A8587}" type="presParOf" srcId="{791431E3-F170-427D-AFA7-FA4E39EE0155}" destId="{CC736300-696E-4273-85F0-FEBCD5B070FD}" srcOrd="6" destOrd="0" presId="urn:microsoft.com/office/officeart/2008/layout/CircularPictureCallout"/>
    <dgm:cxn modelId="{88187F72-A4F1-409D-B871-09002F951EAF}" type="presParOf" srcId="{791431E3-F170-427D-AFA7-FA4E39EE0155}" destId="{1EDDB034-21C8-4BFC-AA75-2BFDDDD3A81A}" srcOrd="7" destOrd="0" presId="urn:microsoft.com/office/officeart/2008/layout/CircularPictureCallout"/>
    <dgm:cxn modelId="{0AD58914-6C8A-49A5-8FEB-F351C610034E}" type="presParOf" srcId="{1EDDB034-21C8-4BFC-AA75-2BFDDDD3A81A}" destId="{ACFFA279-DDB2-49E3-9CCD-4570F728B157}" srcOrd="0" destOrd="0" presId="urn:microsoft.com/office/officeart/2008/layout/CircularPictureCallout"/>
    <dgm:cxn modelId="{FD8EFD18-2423-4F3A-9E8F-09DF297EE565}" type="presParOf" srcId="{791431E3-F170-427D-AFA7-FA4E39EE0155}" destId="{EC6204F9-DEE1-4285-90D5-959BF6AAD10A}" srcOrd="8" destOrd="0" presId="urn:microsoft.com/office/officeart/2008/layout/CircularPictureCallout"/>
    <dgm:cxn modelId="{F6BEAEBB-EA9E-4002-A61A-DCCCC1B36587}" type="presParOf" srcId="{EC6204F9-DEE1-4285-90D5-959BF6AAD10A}" destId="{41B99C6C-9FE2-4201-BDCE-DC0B954229E9}" srcOrd="0" destOrd="0" presId="urn:microsoft.com/office/officeart/2008/layout/CircularPictureCallout"/>
    <dgm:cxn modelId="{6BA6F831-E515-4EDF-AB55-0CF0B71D29E5}" type="presParOf" srcId="{791431E3-F170-427D-AFA7-FA4E39EE0155}" destId="{CCDA46E9-F944-4684-B525-3F51083CE8DC}" srcOrd="9" destOrd="0" presId="urn:microsoft.com/office/officeart/2008/layout/CircularPictureCallout"/>
    <dgm:cxn modelId="{EF0B1A23-F760-4093-839C-AED741CF2FF9}" type="presParOf" srcId="{791431E3-F170-427D-AFA7-FA4E39EE0155}" destId="{E2D188DA-9C23-4FE9-9CE4-980250C38337}" srcOrd="10" destOrd="0" presId="urn:microsoft.com/office/officeart/2008/layout/CircularPictureCallout"/>
    <dgm:cxn modelId="{D94F302A-C4D7-4DDA-B885-6F305072B53E}" type="presParOf" srcId="{E2D188DA-9C23-4FE9-9CE4-980250C38337}" destId="{3B42152F-4137-4D8B-AA0C-D13869E6608F}"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46E9-F944-4684-B525-3F51083CE8DC}">
      <dsp:nvSpPr>
        <dsp:cNvPr id="0" name=""/>
        <dsp:cNvSpPr/>
      </dsp:nvSpPr>
      <dsp:spPr>
        <a:xfrm>
          <a:off x="2725324" y="367164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736300-696E-4273-85F0-FEBCD5B070FD}">
      <dsp:nvSpPr>
        <dsp:cNvPr id="0" name=""/>
        <dsp:cNvSpPr/>
      </dsp:nvSpPr>
      <dsp:spPr>
        <a:xfrm>
          <a:off x="2725324" y="2159793"/>
          <a:ext cx="3714844"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EEA649-9DB9-4B9F-86F1-C4A00DA7692D}">
      <dsp:nvSpPr>
        <dsp:cNvPr id="0" name=""/>
        <dsp:cNvSpPr/>
      </dsp:nvSpPr>
      <dsp:spPr>
        <a:xfrm>
          <a:off x="2725324" y="64793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2896"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343056"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343056" y="2293700"/>
        <a:ext cx="2764535" cy="1425463"/>
      </dsp:txXfrm>
    </dsp:sp>
    <dsp:sp modelId="{D654EF0F-8809-4D57-A77D-F46FDD03AB0F}">
      <dsp:nvSpPr>
        <dsp:cNvPr id="0" name=""/>
        <dsp:cNvSpPr/>
      </dsp:nvSpPr>
      <dsp:spPr>
        <a:xfrm>
          <a:off x="6414252" y="0"/>
          <a:ext cx="1295876" cy="12958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773E4C5-98CD-4687-9F24-7FE7BFACA975}">
      <dsp:nvSpPr>
        <dsp:cNvPr id="0" name=""/>
        <dsp:cNvSpPr/>
      </dsp:nvSpPr>
      <dsp:spPr>
        <a:xfrm>
          <a:off x="7710128" y="0"/>
          <a:ext cx="2059150"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Primärvård</a:t>
          </a:r>
        </a:p>
      </dsp:txBody>
      <dsp:txXfrm>
        <a:off x="7710128" y="0"/>
        <a:ext cx="2059150" cy="1295876"/>
      </dsp:txXfrm>
    </dsp:sp>
    <dsp:sp modelId="{E53A17E2-23E9-421F-A7DD-D2E4357FBF38}">
      <dsp:nvSpPr>
        <dsp:cNvPr id="0" name=""/>
        <dsp:cNvSpPr/>
      </dsp:nvSpPr>
      <dsp:spPr>
        <a:xfrm>
          <a:off x="5792231" y="1511855"/>
          <a:ext cx="1295876" cy="1295876"/>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CFFA279-DDB2-49E3-9CCD-4570F728B157}">
      <dsp:nvSpPr>
        <dsp:cNvPr id="0" name=""/>
        <dsp:cNvSpPr/>
      </dsp:nvSpPr>
      <dsp:spPr>
        <a:xfrm>
          <a:off x="7088107" y="1511855"/>
          <a:ext cx="3436635"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Specialiserad vård</a:t>
          </a:r>
        </a:p>
      </dsp:txBody>
      <dsp:txXfrm>
        <a:off x="7088107" y="1511855"/>
        <a:ext cx="3436635" cy="1295876"/>
      </dsp:txXfrm>
    </dsp:sp>
    <dsp:sp modelId="{41B99C6C-9FE2-4201-BDCE-DC0B954229E9}">
      <dsp:nvSpPr>
        <dsp:cNvPr id="0" name=""/>
        <dsp:cNvSpPr/>
      </dsp:nvSpPr>
      <dsp:spPr>
        <a:xfrm>
          <a:off x="6414252" y="3023710"/>
          <a:ext cx="1295876" cy="129587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3B42152F-4137-4D8B-AA0C-D13869E6608F}">
      <dsp:nvSpPr>
        <dsp:cNvPr id="0" name=""/>
        <dsp:cNvSpPr/>
      </dsp:nvSpPr>
      <dsp:spPr>
        <a:xfrm>
          <a:off x="7710128" y="3023710"/>
          <a:ext cx="1837206"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Tandvård</a:t>
          </a:r>
        </a:p>
      </dsp:txBody>
      <dsp:txXfrm>
        <a:off x="7710128" y="3023710"/>
        <a:ext cx="1837206" cy="12958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46E9-F944-4684-B525-3F51083CE8DC}">
      <dsp:nvSpPr>
        <dsp:cNvPr id="0" name=""/>
        <dsp:cNvSpPr/>
      </dsp:nvSpPr>
      <dsp:spPr>
        <a:xfrm>
          <a:off x="2632899" y="3517820"/>
          <a:ext cx="4155166"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736300-696E-4273-85F0-FEBCD5B070FD}">
      <dsp:nvSpPr>
        <dsp:cNvPr id="0" name=""/>
        <dsp:cNvSpPr/>
      </dsp:nvSpPr>
      <dsp:spPr>
        <a:xfrm>
          <a:off x="2632899" y="2069305"/>
          <a:ext cx="3559206"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EEA649-9DB9-4B9F-86F1-C4A00DA7692D}">
      <dsp:nvSpPr>
        <dsp:cNvPr id="0" name=""/>
        <dsp:cNvSpPr/>
      </dsp:nvSpPr>
      <dsp:spPr>
        <a:xfrm>
          <a:off x="2632899" y="620791"/>
          <a:ext cx="4155166"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C94898-DE7F-4A77-8119-F2AE872FB7CA}">
      <dsp:nvSpPr>
        <dsp:cNvPr id="0" name=""/>
        <dsp:cNvSpPr/>
      </dsp:nvSpPr>
      <dsp:spPr>
        <a:xfrm>
          <a:off x="580230" y="0"/>
          <a:ext cx="4138612" cy="413861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8AF071-5EF2-47A1-A017-1124C2288876}">
      <dsp:nvSpPr>
        <dsp:cNvPr id="0" name=""/>
        <dsp:cNvSpPr/>
      </dsp:nvSpPr>
      <dsp:spPr>
        <a:xfrm>
          <a:off x="1308543" y="2197602"/>
          <a:ext cx="2648711" cy="13657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308543" y="2197602"/>
        <a:ext cx="2648711" cy="1365741"/>
      </dsp:txXfrm>
    </dsp:sp>
    <dsp:sp modelId="{D654EF0F-8809-4D57-A77D-F46FDD03AB0F}">
      <dsp:nvSpPr>
        <dsp:cNvPr id="0" name=""/>
        <dsp:cNvSpPr/>
      </dsp:nvSpPr>
      <dsp:spPr>
        <a:xfrm>
          <a:off x="6167274" y="0"/>
          <a:ext cx="1241583" cy="12415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73E4C5-98CD-4687-9F24-7FE7BFACA975}">
      <dsp:nvSpPr>
        <dsp:cNvPr id="0" name=""/>
        <dsp:cNvSpPr/>
      </dsp:nvSpPr>
      <dsp:spPr>
        <a:xfrm>
          <a:off x="7408857" y="0"/>
          <a:ext cx="2064582" cy="124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Primärvård</a:t>
          </a:r>
        </a:p>
      </dsp:txBody>
      <dsp:txXfrm>
        <a:off x="7408857" y="0"/>
        <a:ext cx="2064582" cy="1241583"/>
      </dsp:txXfrm>
    </dsp:sp>
    <dsp:sp modelId="{E53A17E2-23E9-421F-A7DD-D2E4357FBF38}">
      <dsp:nvSpPr>
        <dsp:cNvPr id="0" name=""/>
        <dsp:cNvSpPr/>
      </dsp:nvSpPr>
      <dsp:spPr>
        <a:xfrm>
          <a:off x="5571313" y="1448514"/>
          <a:ext cx="1241583" cy="12415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FFA279-DDB2-49E3-9CCD-4570F728B157}">
      <dsp:nvSpPr>
        <dsp:cNvPr id="0" name=""/>
        <dsp:cNvSpPr/>
      </dsp:nvSpPr>
      <dsp:spPr>
        <a:xfrm>
          <a:off x="6812897" y="1448514"/>
          <a:ext cx="3424859" cy="124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Specialiserad vård</a:t>
          </a:r>
        </a:p>
      </dsp:txBody>
      <dsp:txXfrm>
        <a:off x="6812897" y="1448514"/>
        <a:ext cx="3424859" cy="1241583"/>
      </dsp:txXfrm>
    </dsp:sp>
    <dsp:sp modelId="{41B99C6C-9FE2-4201-BDCE-DC0B954229E9}">
      <dsp:nvSpPr>
        <dsp:cNvPr id="0" name=""/>
        <dsp:cNvSpPr/>
      </dsp:nvSpPr>
      <dsp:spPr>
        <a:xfrm>
          <a:off x="6167274" y="2897028"/>
          <a:ext cx="1241583" cy="124158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42152F-4137-4D8B-AA0C-D13869E6608F}">
      <dsp:nvSpPr>
        <dsp:cNvPr id="0" name=""/>
        <dsp:cNvSpPr/>
      </dsp:nvSpPr>
      <dsp:spPr>
        <a:xfrm>
          <a:off x="7408857" y="2897028"/>
          <a:ext cx="1842052" cy="124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Tandvård</a:t>
          </a:r>
        </a:p>
      </dsp:txBody>
      <dsp:txXfrm>
        <a:off x="7408857" y="2897028"/>
        <a:ext cx="1842052" cy="12415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134DE-896F-4586-86F7-71D77213A0F5}">
      <dsp:nvSpPr>
        <dsp:cNvPr id="0" name=""/>
        <dsp:cNvSpPr/>
      </dsp:nvSpPr>
      <dsp:spPr>
        <a:xfrm>
          <a:off x="3112188" y="0"/>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a:t>Kommunicerar med patienter</a:t>
          </a:r>
        </a:p>
      </dsp:txBody>
      <dsp:txXfrm>
        <a:off x="3796230" y="1368084"/>
        <a:ext cx="1368083" cy="1368083"/>
      </dsp:txXfrm>
    </dsp:sp>
    <dsp:sp modelId="{297EC6F1-A720-4E13-B243-A9D8B6A26D98}">
      <dsp:nvSpPr>
        <dsp:cNvPr id="0" name=""/>
        <dsp:cNvSpPr/>
      </dsp:nvSpPr>
      <dsp:spPr>
        <a:xfrm>
          <a:off x="1744105" y="2736167"/>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a:t>Kommunicerar med kollegor</a:t>
          </a:r>
        </a:p>
      </dsp:txBody>
      <dsp:txXfrm>
        <a:off x="2428147" y="4104251"/>
        <a:ext cx="1368083" cy="1368083"/>
      </dsp:txXfrm>
    </dsp:sp>
    <dsp:sp modelId="{AA9F0B47-5806-4E7A-9721-661BF3AE43E2}">
      <dsp:nvSpPr>
        <dsp:cNvPr id="0" name=""/>
        <dsp:cNvSpPr/>
      </dsp:nvSpPr>
      <dsp:spPr>
        <a:xfrm rot="10800000">
          <a:off x="3112188" y="2736167"/>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a:t>Clinic24</a:t>
          </a:r>
        </a:p>
      </dsp:txBody>
      <dsp:txXfrm rot="10800000">
        <a:off x="3796230" y="2736167"/>
        <a:ext cx="1368083" cy="1368083"/>
      </dsp:txXfrm>
    </dsp:sp>
    <dsp:sp modelId="{97A015B5-A02F-4A37-A8E8-DEAD8929480D}">
      <dsp:nvSpPr>
        <dsp:cNvPr id="0" name=""/>
        <dsp:cNvSpPr/>
      </dsp:nvSpPr>
      <dsp:spPr>
        <a:xfrm>
          <a:off x="4480272" y="2736167"/>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a:t>Tar del av information</a:t>
          </a:r>
        </a:p>
      </dsp:txBody>
      <dsp:txXfrm>
        <a:off x="5164314" y="4104251"/>
        <a:ext cx="1368083" cy="13680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36565" y="0"/>
          <a:ext cx="5327989" cy="1578229"/>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Telefon</a:t>
          </a:r>
          <a:br>
            <a:rPr lang="sv-SE" sz="2200" b="1" kern="1200"/>
          </a:br>
          <a:r>
            <a:rPr lang="sv-SE" sz="1800" kern="1200"/>
            <a:t>026 -15 76 00</a:t>
          </a:r>
        </a:p>
      </dsp:txBody>
      <dsp:txXfrm>
        <a:off x="1264422" y="0"/>
        <a:ext cx="4100132" cy="1578229"/>
      </dsp:txXfrm>
    </dsp:sp>
    <dsp:sp modelId="{E13C1F4A-708B-4A26-AE78-6EF72DF34211}">
      <dsp:nvSpPr>
        <dsp:cNvPr id="0" name=""/>
        <dsp:cNvSpPr/>
      </dsp:nvSpPr>
      <dsp:spPr>
        <a:xfrm>
          <a:off x="164486" y="131169"/>
          <a:ext cx="1080224" cy="1315889"/>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36565" y="1742715"/>
          <a:ext cx="5327989" cy="1549542"/>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Mail</a:t>
          </a:r>
          <a:br>
            <a:rPr lang="sv-SE" sz="2200" b="1" kern="1200"/>
          </a:br>
          <a:r>
            <a:rPr lang="sv-SE" sz="1800" kern="1200"/>
            <a:t>supportminvard@regiongavleborg.se </a:t>
          </a:r>
        </a:p>
      </dsp:txBody>
      <dsp:txXfrm>
        <a:off x="1264422" y="1742715"/>
        <a:ext cx="4100132" cy="1549542"/>
      </dsp:txXfrm>
    </dsp:sp>
    <dsp:sp modelId="{7A82D619-F178-41F3-BAFC-A8A1DDFCC1A2}">
      <dsp:nvSpPr>
        <dsp:cNvPr id="0" name=""/>
        <dsp:cNvSpPr/>
      </dsp:nvSpPr>
      <dsp:spPr>
        <a:xfrm>
          <a:off x="164486" y="1859541"/>
          <a:ext cx="1080224" cy="1315889"/>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32A9FD4-EDCF-41CC-92F4-A2FD3981956B}">
      <dsp:nvSpPr>
        <dsp:cNvPr id="0" name=""/>
        <dsp:cNvSpPr/>
      </dsp:nvSpPr>
      <dsp:spPr>
        <a:xfrm>
          <a:off x="46611" y="3460147"/>
          <a:ext cx="5327989" cy="1508404"/>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Hälsotorget</a:t>
          </a:r>
          <a:br>
            <a:rPr lang="sv-SE" sz="2200" b="1" kern="1200"/>
          </a:br>
          <a:r>
            <a:rPr lang="sv-SE" sz="1800" kern="1200"/>
            <a:t>Fysiska besök i Gävle, Hudiksvall och Bollnäs</a:t>
          </a:r>
        </a:p>
      </dsp:txBody>
      <dsp:txXfrm>
        <a:off x="1274468" y="3460147"/>
        <a:ext cx="4100132" cy="1508404"/>
      </dsp:txXfrm>
    </dsp:sp>
    <dsp:sp modelId="{B15AF91E-BF65-45E2-AF4D-10B741FC417C}">
      <dsp:nvSpPr>
        <dsp:cNvPr id="0" name=""/>
        <dsp:cNvSpPr/>
      </dsp:nvSpPr>
      <dsp:spPr>
        <a:xfrm>
          <a:off x="164486" y="3553001"/>
          <a:ext cx="1080224" cy="1315889"/>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0" y="916"/>
          <a:ext cx="5327989" cy="157021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1177.se</a:t>
          </a:r>
          <a:br>
            <a:rPr lang="sv-SE" sz="2200" b="1" kern="1200"/>
          </a:br>
          <a:r>
            <a:rPr lang="sv-SE" sz="1800" kern="1200"/>
            <a:t>Användarinformation om tjänsten</a:t>
          </a:r>
          <a:endParaRPr lang="sv-SE" sz="1300" kern="1200">
            <a:solidFill>
              <a:schemeClr val="bg1"/>
            </a:solidFill>
          </a:endParaRPr>
        </a:p>
      </dsp:txBody>
      <dsp:txXfrm>
        <a:off x="1220055" y="916"/>
        <a:ext cx="4107934" cy="1570211"/>
      </dsp:txXfrm>
    </dsp:sp>
    <dsp:sp modelId="{E13C1F4A-708B-4A26-AE78-6EF72DF34211}">
      <dsp:nvSpPr>
        <dsp:cNvPr id="0" name=""/>
        <dsp:cNvSpPr/>
      </dsp:nvSpPr>
      <dsp:spPr>
        <a:xfrm>
          <a:off x="160752" y="142096"/>
          <a:ext cx="1109027" cy="1286017"/>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0" y="1730963"/>
          <a:ext cx="5327989" cy="1508402"/>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br>
            <a:rPr lang="sv-SE" sz="2200" b="1" kern="1200"/>
          </a:br>
          <a:r>
            <a:rPr lang="sv-SE" sz="2200" b="1" kern="1200"/>
            <a:t>Kontakta oss</a:t>
          </a:r>
          <a:br>
            <a:rPr lang="sv-SE" sz="2200" b="1" kern="1200"/>
          </a:br>
          <a:r>
            <a:rPr lang="sv-SE" sz="1800" kern="1200"/>
            <a:t>Meddelandefunktion i </a:t>
          </a:r>
          <a:r>
            <a:rPr lang="sv-SE" sz="1800" kern="1200" err="1"/>
            <a:t>appen</a:t>
          </a:r>
          <a:br>
            <a:rPr lang="sv-SE" sz="1800" kern="1200"/>
          </a:br>
          <a:br>
            <a:rPr lang="sv-SE" sz="1800" kern="1200"/>
          </a:br>
          <a:endParaRPr lang="sv-SE" sz="1300" kern="1200"/>
        </a:p>
      </dsp:txBody>
      <dsp:txXfrm>
        <a:off x="1220055" y="1730963"/>
        <a:ext cx="4107934" cy="1508402"/>
      </dsp:txXfrm>
    </dsp:sp>
    <dsp:sp modelId="{7A82D619-F178-41F3-BAFC-A8A1DDFCC1A2}">
      <dsp:nvSpPr>
        <dsp:cNvPr id="0" name=""/>
        <dsp:cNvSpPr/>
      </dsp:nvSpPr>
      <dsp:spPr>
        <a:xfrm>
          <a:off x="160752" y="1842156"/>
          <a:ext cx="1109027" cy="1286017"/>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0" y="0"/>
          <a:ext cx="5329114" cy="150748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IT-support</a:t>
          </a:r>
          <a:br>
            <a:rPr lang="sv-SE" sz="2200" b="1" kern="1200"/>
          </a:br>
          <a:r>
            <a:rPr lang="sv-SE" sz="1800" kern="1200"/>
            <a:t>(026-1) 53000</a:t>
          </a:r>
          <a:br>
            <a:rPr lang="sv-SE" sz="1800" kern="1200"/>
          </a:br>
          <a:r>
            <a:rPr lang="sv-SE" sz="1800" kern="1200"/>
            <a:t>supportcenter.lg.se</a:t>
          </a:r>
        </a:p>
      </dsp:txBody>
      <dsp:txXfrm>
        <a:off x="1216570" y="0"/>
        <a:ext cx="4112543" cy="1507481"/>
      </dsp:txXfrm>
    </dsp:sp>
    <dsp:sp modelId="{E13C1F4A-708B-4A26-AE78-6EF72DF34211}">
      <dsp:nvSpPr>
        <dsp:cNvPr id="0" name=""/>
        <dsp:cNvSpPr/>
      </dsp:nvSpPr>
      <dsp:spPr>
        <a:xfrm>
          <a:off x="150748" y="150748"/>
          <a:ext cx="1065822" cy="120598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0" y="1658229"/>
          <a:ext cx="5329114" cy="150748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Kompetensportalen</a:t>
          </a:r>
          <a:br>
            <a:rPr lang="sv-SE" sz="2200" b="1" kern="1200"/>
          </a:br>
          <a:r>
            <a:rPr lang="sv-SE" sz="1800" kern="1200"/>
            <a:t>Utbildningsfilmer och instruktioner </a:t>
          </a:r>
        </a:p>
      </dsp:txBody>
      <dsp:txXfrm>
        <a:off x="1216570" y="1658229"/>
        <a:ext cx="4112543" cy="1507481"/>
      </dsp:txXfrm>
    </dsp:sp>
    <dsp:sp modelId="{7A82D619-F178-41F3-BAFC-A8A1DDFCC1A2}">
      <dsp:nvSpPr>
        <dsp:cNvPr id="0" name=""/>
        <dsp:cNvSpPr/>
      </dsp:nvSpPr>
      <dsp:spPr>
        <a:xfrm>
          <a:off x="150748" y="1808977"/>
          <a:ext cx="1065822" cy="120598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32A9FD4-EDCF-41CC-92F4-A2FD3981956B}">
      <dsp:nvSpPr>
        <dsp:cNvPr id="0" name=""/>
        <dsp:cNvSpPr/>
      </dsp:nvSpPr>
      <dsp:spPr>
        <a:xfrm>
          <a:off x="0" y="3316459"/>
          <a:ext cx="5329114" cy="150748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Kontaktpersoner</a:t>
          </a:r>
          <a:br>
            <a:rPr lang="sv-SE" sz="2200" b="1" kern="1200"/>
          </a:br>
          <a:r>
            <a:rPr lang="sv-SE" sz="1800" kern="1200"/>
            <a:t>Utsedda personer i varje verksamhetsområde</a:t>
          </a:r>
        </a:p>
      </dsp:txBody>
      <dsp:txXfrm>
        <a:off x="1216570" y="3316459"/>
        <a:ext cx="4112543" cy="1507481"/>
      </dsp:txXfrm>
    </dsp:sp>
    <dsp:sp modelId="{B15AF91E-BF65-45E2-AF4D-10B741FC417C}">
      <dsp:nvSpPr>
        <dsp:cNvPr id="0" name=""/>
        <dsp:cNvSpPr/>
      </dsp:nvSpPr>
      <dsp:spPr>
        <a:xfrm>
          <a:off x="150748" y="3467207"/>
          <a:ext cx="1065822" cy="120598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0" y="0"/>
          <a:ext cx="5227637" cy="154265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Samverkanswebben</a:t>
          </a:r>
          <a:br>
            <a:rPr lang="sv-SE" sz="2200" b="1" kern="1200"/>
          </a:br>
          <a:r>
            <a:rPr lang="sv-SE" sz="1800" kern="1200"/>
            <a:t>Information, nyheter och rutiner</a:t>
          </a:r>
        </a:p>
      </dsp:txBody>
      <dsp:txXfrm>
        <a:off x="1199792" y="0"/>
        <a:ext cx="4027844" cy="1542651"/>
      </dsp:txXfrm>
    </dsp:sp>
    <dsp:sp modelId="{E13C1F4A-708B-4A26-AE78-6EF72DF34211}">
      <dsp:nvSpPr>
        <dsp:cNvPr id="0" name=""/>
        <dsp:cNvSpPr/>
      </dsp:nvSpPr>
      <dsp:spPr>
        <a:xfrm>
          <a:off x="130197" y="178330"/>
          <a:ext cx="1045527" cy="1234121"/>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0" y="1696917"/>
          <a:ext cx="5227637" cy="15426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VO Digital vård</a:t>
          </a:r>
          <a:br>
            <a:rPr lang="sv-SE" sz="2200" b="1" kern="1200"/>
          </a:br>
          <a:r>
            <a:rPr lang="sv-SE" sz="1800" kern="1200"/>
            <a:t>Support gällande arbetssätt</a:t>
          </a:r>
        </a:p>
      </dsp:txBody>
      <dsp:txXfrm>
        <a:off x="1199792" y="1696917"/>
        <a:ext cx="4027844" cy="1542651"/>
      </dsp:txXfrm>
    </dsp:sp>
    <dsp:sp modelId="{7A82D619-F178-41F3-BAFC-A8A1DDFCC1A2}">
      <dsp:nvSpPr>
        <dsp:cNvPr id="0" name=""/>
        <dsp:cNvSpPr/>
      </dsp:nvSpPr>
      <dsp:spPr>
        <a:xfrm>
          <a:off x="154265" y="1851182"/>
          <a:ext cx="1045527" cy="1234121"/>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EA649-9DB9-4B9F-86F1-C4A00DA7692D}">
      <dsp:nvSpPr>
        <dsp:cNvPr id="0" name=""/>
        <dsp:cNvSpPr/>
      </dsp:nvSpPr>
      <dsp:spPr>
        <a:xfrm>
          <a:off x="2941059" y="2159793"/>
          <a:ext cx="4146803"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793274"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558792"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558792" y="2293700"/>
        <a:ext cx="2764535" cy="1425463"/>
      </dsp:txXfrm>
    </dsp:sp>
    <dsp:sp modelId="{D654EF0F-8809-4D57-A77D-F46FDD03AB0F}">
      <dsp:nvSpPr>
        <dsp:cNvPr id="0" name=""/>
        <dsp:cNvSpPr/>
      </dsp:nvSpPr>
      <dsp:spPr>
        <a:xfrm>
          <a:off x="6007966" y="1079896"/>
          <a:ext cx="2159793" cy="21597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773E4C5-98CD-4687-9F24-7FE7BFACA975}">
      <dsp:nvSpPr>
        <dsp:cNvPr id="0" name=""/>
        <dsp:cNvSpPr/>
      </dsp:nvSpPr>
      <dsp:spPr>
        <a:xfrm>
          <a:off x="8167760" y="1079896"/>
          <a:ext cx="2141248" cy="21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solidFill>
                <a:schemeClr val="bg1"/>
              </a:solidFill>
            </a:rPr>
            <a:t>Primärvård</a:t>
          </a:r>
        </a:p>
      </dsp:txBody>
      <dsp:txXfrm>
        <a:off x="8167760" y="1079896"/>
        <a:ext cx="2141248" cy="21597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C09EB-DFDD-457B-A814-99460741747C}">
      <dsp:nvSpPr>
        <dsp:cNvPr id="0" name=""/>
        <dsp:cNvSpPr/>
      </dsp:nvSpPr>
      <dsp:spPr>
        <a:xfrm>
          <a:off x="2784806" y="2159793"/>
          <a:ext cx="4146803"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3199"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402538"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402538" y="2293700"/>
        <a:ext cx="2764535" cy="1425463"/>
      </dsp:txXfrm>
    </dsp:sp>
    <dsp:sp modelId="{E53A17E2-23E9-421F-A7DD-D2E4357FBF38}">
      <dsp:nvSpPr>
        <dsp:cNvPr id="0" name=""/>
        <dsp:cNvSpPr/>
      </dsp:nvSpPr>
      <dsp:spPr>
        <a:xfrm>
          <a:off x="5851713" y="1079896"/>
          <a:ext cx="2159793" cy="215979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EB7D29D-711B-4708-BC7D-7C61C9B2C9B0}">
      <dsp:nvSpPr>
        <dsp:cNvPr id="0" name=""/>
        <dsp:cNvSpPr/>
      </dsp:nvSpPr>
      <dsp:spPr>
        <a:xfrm>
          <a:off x="8011506" y="1079896"/>
          <a:ext cx="2453755" cy="21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solidFill>
                <a:schemeClr val="bg1"/>
              </a:solidFill>
            </a:rPr>
            <a:t>Specialiserad vård</a:t>
          </a:r>
        </a:p>
      </dsp:txBody>
      <dsp:txXfrm>
        <a:off x="8011506" y="1079896"/>
        <a:ext cx="2453755" cy="21597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33BB4-9179-453E-9FF4-A05CA7DA123D}">
      <dsp:nvSpPr>
        <dsp:cNvPr id="0" name=""/>
        <dsp:cNvSpPr/>
      </dsp:nvSpPr>
      <dsp:spPr>
        <a:xfrm>
          <a:off x="3097313" y="2159793"/>
          <a:ext cx="4146803"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3183"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715045"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715045" y="2293700"/>
        <a:ext cx="2764535" cy="1425463"/>
      </dsp:txXfrm>
    </dsp:sp>
    <dsp:sp modelId="{41B99C6C-9FE2-4201-BDCE-DC0B954229E9}">
      <dsp:nvSpPr>
        <dsp:cNvPr id="0" name=""/>
        <dsp:cNvSpPr/>
      </dsp:nvSpPr>
      <dsp:spPr>
        <a:xfrm>
          <a:off x="6164219" y="1079896"/>
          <a:ext cx="2159793" cy="21597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8FD7B2A0-810E-40D5-9A7D-5F07F83EF18D}">
      <dsp:nvSpPr>
        <dsp:cNvPr id="0" name=""/>
        <dsp:cNvSpPr/>
      </dsp:nvSpPr>
      <dsp:spPr>
        <a:xfrm>
          <a:off x="8324013" y="1079896"/>
          <a:ext cx="1828741" cy="21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solidFill>
                <a:schemeClr val="bg1"/>
              </a:solidFill>
            </a:rPr>
            <a:t>Tandvård</a:t>
          </a:r>
        </a:p>
      </dsp:txBody>
      <dsp:txXfrm>
        <a:off x="8324013" y="1079896"/>
        <a:ext cx="1828741" cy="21597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9A2DB-248B-4599-AA7E-DA9F6D919A81}">
      <dsp:nvSpPr>
        <dsp:cNvPr id="0" name=""/>
        <dsp:cNvSpPr/>
      </dsp:nvSpPr>
      <dsp:spPr>
        <a:xfrm>
          <a:off x="2178421" y="3931276"/>
          <a:ext cx="429113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DDE2E61-88C5-4232-976F-A29BEBB9E0C7}">
      <dsp:nvSpPr>
        <dsp:cNvPr id="0" name=""/>
        <dsp:cNvSpPr/>
      </dsp:nvSpPr>
      <dsp:spPr>
        <a:xfrm>
          <a:off x="2178421" y="2872651"/>
          <a:ext cx="357231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9A9D93-5C25-4139-9819-C838744A5B79}">
      <dsp:nvSpPr>
        <dsp:cNvPr id="0" name=""/>
        <dsp:cNvSpPr/>
      </dsp:nvSpPr>
      <dsp:spPr>
        <a:xfrm>
          <a:off x="2178421" y="1591844"/>
          <a:ext cx="357231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369BC41-6A6A-44A5-81C7-E4C3B8A0452E}">
      <dsp:nvSpPr>
        <dsp:cNvPr id="0" name=""/>
        <dsp:cNvSpPr/>
      </dsp:nvSpPr>
      <dsp:spPr>
        <a:xfrm>
          <a:off x="2178421" y="533219"/>
          <a:ext cx="429113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E6D385C-F02E-4107-B7A8-20FB9D773913}">
      <dsp:nvSpPr>
        <dsp:cNvPr id="0" name=""/>
        <dsp:cNvSpPr/>
      </dsp:nvSpPr>
      <dsp:spPr>
        <a:xfrm>
          <a:off x="180015" y="54005"/>
          <a:ext cx="4356484" cy="4356484"/>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F0793A2-64D8-4153-94BC-C73B59BB7948}">
      <dsp:nvSpPr>
        <dsp:cNvPr id="0" name=""/>
        <dsp:cNvSpPr/>
      </dsp:nvSpPr>
      <dsp:spPr>
        <a:xfrm>
          <a:off x="784347" y="2367299"/>
          <a:ext cx="2788149" cy="1437639"/>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784347" y="2367299"/>
        <a:ext cx="2788149" cy="1437639"/>
      </dsp:txXfrm>
    </dsp:sp>
    <dsp:sp modelId="{1FBFA0BD-451A-4A4C-A778-694CFBE24384}">
      <dsp:nvSpPr>
        <dsp:cNvPr id="0" name=""/>
        <dsp:cNvSpPr/>
      </dsp:nvSpPr>
      <dsp:spPr>
        <a:xfrm>
          <a:off x="5990345" y="54005"/>
          <a:ext cx="958426" cy="95842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87A2F0-6D4A-4452-9E02-82F932B34800}">
      <dsp:nvSpPr>
        <dsp:cNvPr id="0" name=""/>
        <dsp:cNvSpPr/>
      </dsp:nvSpPr>
      <dsp:spPr>
        <a:xfrm>
          <a:off x="6948771" y="54005"/>
          <a:ext cx="1763647"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a:t>Egenvårdsråd</a:t>
          </a:r>
        </a:p>
      </dsp:txBody>
      <dsp:txXfrm>
        <a:off x="6948771" y="54005"/>
        <a:ext cx="1763647" cy="958426"/>
      </dsp:txXfrm>
    </dsp:sp>
    <dsp:sp modelId="{93801ABB-3327-4B68-A452-4CA21F596C63}">
      <dsp:nvSpPr>
        <dsp:cNvPr id="0" name=""/>
        <dsp:cNvSpPr/>
      </dsp:nvSpPr>
      <dsp:spPr>
        <a:xfrm>
          <a:off x="5271525" y="1112631"/>
          <a:ext cx="958426" cy="95842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77712B4-7907-4428-B69D-0847D0B1D5DE}">
      <dsp:nvSpPr>
        <dsp:cNvPr id="0" name=""/>
        <dsp:cNvSpPr/>
      </dsp:nvSpPr>
      <dsp:spPr>
        <a:xfrm>
          <a:off x="6229952" y="1112631"/>
          <a:ext cx="2481838"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a:t>Primärvård</a:t>
          </a:r>
        </a:p>
      </dsp:txBody>
      <dsp:txXfrm>
        <a:off x="6229952" y="1112631"/>
        <a:ext cx="2481838" cy="958426"/>
      </dsp:txXfrm>
    </dsp:sp>
    <dsp:sp modelId="{2D6B5D90-3168-4345-B4A1-53F8BEFCE93C}">
      <dsp:nvSpPr>
        <dsp:cNvPr id="0" name=""/>
        <dsp:cNvSpPr/>
      </dsp:nvSpPr>
      <dsp:spPr>
        <a:xfrm>
          <a:off x="5271525" y="2393437"/>
          <a:ext cx="958426" cy="958426"/>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22A78208-9CB7-4188-AE61-9D9FD830E8E7}">
      <dsp:nvSpPr>
        <dsp:cNvPr id="0" name=""/>
        <dsp:cNvSpPr/>
      </dsp:nvSpPr>
      <dsp:spPr>
        <a:xfrm>
          <a:off x="6229952" y="2393437"/>
          <a:ext cx="2482835"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a:t>Specialiserad vård</a:t>
          </a:r>
        </a:p>
      </dsp:txBody>
      <dsp:txXfrm>
        <a:off x="6229952" y="2393437"/>
        <a:ext cx="2482835" cy="958426"/>
      </dsp:txXfrm>
    </dsp:sp>
    <dsp:sp modelId="{8A7C0A20-7AEE-4BF6-A17D-67743FC07CB5}">
      <dsp:nvSpPr>
        <dsp:cNvPr id="0" name=""/>
        <dsp:cNvSpPr/>
      </dsp:nvSpPr>
      <dsp:spPr>
        <a:xfrm>
          <a:off x="5990345" y="3452063"/>
          <a:ext cx="958426" cy="95842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D4AFC645-3724-4254-BB93-9D4C35C3A0DA}">
      <dsp:nvSpPr>
        <dsp:cNvPr id="0" name=""/>
        <dsp:cNvSpPr/>
      </dsp:nvSpPr>
      <dsp:spPr>
        <a:xfrm>
          <a:off x="6948771" y="3452063"/>
          <a:ext cx="1763501"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a:t>Tandvård</a:t>
          </a:r>
        </a:p>
      </dsp:txBody>
      <dsp:txXfrm>
        <a:off x="6948771" y="3452063"/>
        <a:ext cx="1763501" cy="9584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CCDE-7543-4827-AA72-9CCA7634BD91}">
      <dsp:nvSpPr>
        <dsp:cNvPr id="0" name=""/>
        <dsp:cNvSpPr/>
      </dsp:nvSpPr>
      <dsp:spPr>
        <a:xfrm>
          <a:off x="6693" y="823928"/>
          <a:ext cx="2147878" cy="18409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C95E1069-6253-41E4-A81C-DA488D337FC8}">
      <dsp:nvSpPr>
        <dsp:cNvPr id="0" name=""/>
        <dsp:cNvSpPr/>
      </dsp:nvSpPr>
      <dsp:spPr>
        <a:xfrm>
          <a:off x="6693"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Söka vård</a:t>
          </a:r>
        </a:p>
      </dsp:txBody>
      <dsp:txXfrm>
        <a:off x="6693" y="2112618"/>
        <a:ext cx="2147878" cy="441836"/>
      </dsp:txXfrm>
    </dsp:sp>
    <dsp:sp modelId="{712E5D8D-ECA1-4C8B-95C5-AEDF55926876}">
      <dsp:nvSpPr>
        <dsp:cNvPr id="0" name=""/>
        <dsp:cNvSpPr/>
      </dsp:nvSpPr>
      <dsp:spPr>
        <a:xfrm>
          <a:off x="2373648" y="823928"/>
          <a:ext cx="2147878" cy="184098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B3D68DF3-9F36-484D-9BC1-B0C9279AE0CD}">
      <dsp:nvSpPr>
        <dsp:cNvPr id="0" name=""/>
        <dsp:cNvSpPr/>
      </dsp:nvSpPr>
      <dsp:spPr>
        <a:xfrm>
          <a:off x="2373648"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Digitala besök</a:t>
          </a:r>
        </a:p>
      </dsp:txBody>
      <dsp:txXfrm>
        <a:off x="2373648" y="2112618"/>
        <a:ext cx="2147878" cy="441836"/>
      </dsp:txXfrm>
    </dsp:sp>
    <dsp:sp modelId="{7E6541A5-DC93-49B0-B109-BB43A70B2E98}">
      <dsp:nvSpPr>
        <dsp:cNvPr id="0" name=""/>
        <dsp:cNvSpPr/>
      </dsp:nvSpPr>
      <dsp:spPr>
        <a:xfrm>
          <a:off x="4740603" y="823928"/>
          <a:ext cx="2147878" cy="184098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22032139-3F71-435E-8150-3841EDB22398}">
      <dsp:nvSpPr>
        <dsp:cNvPr id="0" name=""/>
        <dsp:cNvSpPr/>
      </dsp:nvSpPr>
      <dsp:spPr>
        <a:xfrm>
          <a:off x="4740603"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Skicka meddelande</a:t>
          </a:r>
        </a:p>
      </dsp:txBody>
      <dsp:txXfrm>
        <a:off x="4740603" y="2112618"/>
        <a:ext cx="2147878" cy="441836"/>
      </dsp:txXfrm>
    </dsp:sp>
    <dsp:sp modelId="{D4F8CB89-E5FB-44A2-94D0-8C50CBCA0B5A}">
      <dsp:nvSpPr>
        <dsp:cNvPr id="0" name=""/>
        <dsp:cNvSpPr/>
      </dsp:nvSpPr>
      <dsp:spPr>
        <a:xfrm>
          <a:off x="7107559" y="823928"/>
          <a:ext cx="2147878" cy="184098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F56499DC-8BEE-4C3B-9BF7-366D7A9A6887}">
      <dsp:nvSpPr>
        <dsp:cNvPr id="0" name=""/>
        <dsp:cNvSpPr/>
      </dsp:nvSpPr>
      <dsp:spPr>
        <a:xfrm>
          <a:off x="7107559"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Boka tid</a:t>
          </a:r>
        </a:p>
      </dsp:txBody>
      <dsp:txXfrm>
        <a:off x="7107559" y="2112618"/>
        <a:ext cx="2147878" cy="441836"/>
      </dsp:txXfrm>
    </dsp:sp>
    <dsp:sp modelId="{141882C4-1591-4EB7-89C0-DC5CEB6DFB0E}">
      <dsp:nvSpPr>
        <dsp:cNvPr id="0" name=""/>
        <dsp:cNvSpPr/>
      </dsp:nvSpPr>
      <dsp:spPr>
        <a:xfrm>
          <a:off x="9474514" y="823928"/>
          <a:ext cx="2147878" cy="184098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2D769DA-28C7-46D5-AE81-87047CAFE160}">
      <dsp:nvSpPr>
        <dsp:cNvPr id="0" name=""/>
        <dsp:cNvSpPr/>
      </dsp:nvSpPr>
      <dsp:spPr>
        <a:xfrm>
          <a:off x="9474514"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Frågeformulär</a:t>
          </a:r>
        </a:p>
      </dsp:txBody>
      <dsp:txXfrm>
        <a:off x="9474514" y="2112618"/>
        <a:ext cx="2147878" cy="441836"/>
      </dsp:txXfrm>
    </dsp:sp>
    <dsp:sp modelId="{E3794521-D31E-45D0-99D6-C9B0F85E10D9}">
      <dsp:nvSpPr>
        <dsp:cNvPr id="0" name=""/>
        <dsp:cNvSpPr/>
      </dsp:nvSpPr>
      <dsp:spPr>
        <a:xfrm>
          <a:off x="1190170" y="2879701"/>
          <a:ext cx="2147878" cy="184098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BD3B2DAB-3F03-4787-A19D-4B84BD953AFE}">
      <dsp:nvSpPr>
        <dsp:cNvPr id="0" name=""/>
        <dsp:cNvSpPr/>
      </dsp:nvSpPr>
      <dsp:spPr>
        <a:xfrm>
          <a:off x="1190170"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Omboka och avboka</a:t>
          </a:r>
        </a:p>
      </dsp:txBody>
      <dsp:txXfrm>
        <a:off x="1190170" y="4168391"/>
        <a:ext cx="2147878" cy="441836"/>
      </dsp:txXfrm>
    </dsp:sp>
    <dsp:sp modelId="{3FD585FB-1182-4C16-88BA-40AB866E344F}">
      <dsp:nvSpPr>
        <dsp:cNvPr id="0" name=""/>
        <dsp:cNvSpPr/>
      </dsp:nvSpPr>
      <dsp:spPr>
        <a:xfrm>
          <a:off x="3557126" y="2879701"/>
          <a:ext cx="2147878" cy="184098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620DDA1-59ED-4AE1-A37E-3CB775CCC215}">
      <dsp:nvSpPr>
        <dsp:cNvPr id="0" name=""/>
        <dsp:cNvSpPr/>
      </dsp:nvSpPr>
      <dsp:spPr>
        <a:xfrm>
          <a:off x="3557126"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Förnya recept</a:t>
          </a:r>
        </a:p>
      </dsp:txBody>
      <dsp:txXfrm>
        <a:off x="3557126" y="4168391"/>
        <a:ext cx="2147878" cy="441836"/>
      </dsp:txXfrm>
    </dsp:sp>
    <dsp:sp modelId="{114BAA98-515C-434A-A50B-A00414562A34}">
      <dsp:nvSpPr>
        <dsp:cNvPr id="0" name=""/>
        <dsp:cNvSpPr/>
      </dsp:nvSpPr>
      <dsp:spPr>
        <a:xfrm>
          <a:off x="5924081" y="2879701"/>
          <a:ext cx="2147878" cy="1840985"/>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16D3E6B-6EE0-40F6-B818-A96ECDA0ED95}">
      <dsp:nvSpPr>
        <dsp:cNvPr id="0" name=""/>
        <dsp:cNvSpPr/>
      </dsp:nvSpPr>
      <dsp:spPr>
        <a:xfrm>
          <a:off x="5924081"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Preventivmedel</a:t>
          </a:r>
        </a:p>
      </dsp:txBody>
      <dsp:txXfrm>
        <a:off x="5924081" y="4168391"/>
        <a:ext cx="2147878" cy="441836"/>
      </dsp:txXfrm>
    </dsp:sp>
    <dsp:sp modelId="{57786503-B261-47E1-8A95-451EC6D6DFB1}">
      <dsp:nvSpPr>
        <dsp:cNvPr id="0" name=""/>
        <dsp:cNvSpPr/>
      </dsp:nvSpPr>
      <dsp:spPr>
        <a:xfrm>
          <a:off x="8291037" y="2879701"/>
          <a:ext cx="2147878" cy="184098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845482C5-42C4-4EEA-BD5F-BD27CD8B7198}">
      <dsp:nvSpPr>
        <dsp:cNvPr id="0" name=""/>
        <dsp:cNvSpPr/>
      </dsp:nvSpPr>
      <dsp:spPr>
        <a:xfrm>
          <a:off x="8291037"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Intyg</a:t>
          </a:r>
        </a:p>
      </dsp:txBody>
      <dsp:txXfrm>
        <a:off x="8291037" y="4168391"/>
        <a:ext cx="2147878" cy="4418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B7168-5391-4380-9D7A-7EEECA43997E}">
      <dsp:nvSpPr>
        <dsp:cNvPr id="0" name=""/>
        <dsp:cNvSpPr/>
      </dsp:nvSpPr>
      <dsp:spPr>
        <a:xfrm>
          <a:off x="4162818" y="4222886"/>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6AA65-3BB1-4993-BC35-12DECF9660E2}">
      <dsp:nvSpPr>
        <dsp:cNvPr id="0" name=""/>
        <dsp:cNvSpPr/>
      </dsp:nvSpPr>
      <dsp:spPr>
        <a:xfrm>
          <a:off x="3871769" y="4362994"/>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A4473-2C54-459E-A09B-AFE0F5FB0D33}">
      <dsp:nvSpPr>
        <dsp:cNvPr id="0" name=""/>
        <dsp:cNvSpPr/>
      </dsp:nvSpPr>
      <dsp:spPr>
        <a:xfrm>
          <a:off x="3566824" y="447366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EB776-92DF-4C71-9515-C6C4C6F6D7DE}">
      <dsp:nvSpPr>
        <dsp:cNvPr id="0" name=""/>
        <dsp:cNvSpPr/>
      </dsp:nvSpPr>
      <dsp:spPr>
        <a:xfrm>
          <a:off x="5560161" y="2601010"/>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D7B9-EC4D-4C77-9F38-C366E9B9A8A8}">
      <dsp:nvSpPr>
        <dsp:cNvPr id="0" name=""/>
        <dsp:cNvSpPr/>
      </dsp:nvSpPr>
      <dsp:spPr>
        <a:xfrm>
          <a:off x="5442815" y="288613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FC20F-5852-4C07-B81B-1E73DFF7968A}">
      <dsp:nvSpPr>
        <dsp:cNvPr id="0" name=""/>
        <dsp:cNvSpPr/>
      </dsp:nvSpPr>
      <dsp:spPr>
        <a:xfrm>
          <a:off x="5359438" y="45468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1545C4-B9CB-46D4-A52B-292C27DC0344}">
      <dsp:nvSpPr>
        <dsp:cNvPr id="0" name=""/>
        <dsp:cNvSpPr/>
      </dsp:nvSpPr>
      <dsp:spPr>
        <a:xfrm>
          <a:off x="5574057" y="318391"/>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9A45C-6B22-4551-BB57-37BFCA787F37}">
      <dsp:nvSpPr>
        <dsp:cNvPr id="0" name=""/>
        <dsp:cNvSpPr/>
      </dsp:nvSpPr>
      <dsp:spPr>
        <a:xfrm>
          <a:off x="5788677" y="182098"/>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969D2-EE80-4655-911A-EB539ACF5989}">
      <dsp:nvSpPr>
        <dsp:cNvPr id="0" name=""/>
        <dsp:cNvSpPr/>
      </dsp:nvSpPr>
      <dsp:spPr>
        <a:xfrm>
          <a:off x="6003296" y="318391"/>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E20C4-8BFB-4FFD-A985-9C8FB459220E}">
      <dsp:nvSpPr>
        <dsp:cNvPr id="0" name=""/>
        <dsp:cNvSpPr/>
      </dsp:nvSpPr>
      <dsp:spPr>
        <a:xfrm>
          <a:off x="6217916" y="45468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8C36E0-5309-4CE8-981E-7A506E19D279}">
      <dsp:nvSpPr>
        <dsp:cNvPr id="0" name=""/>
        <dsp:cNvSpPr/>
      </dsp:nvSpPr>
      <dsp:spPr>
        <a:xfrm>
          <a:off x="5788677" y="469402"/>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DC0B7-B3B2-448A-BDA8-9B1896A7B225}">
      <dsp:nvSpPr>
        <dsp:cNvPr id="0" name=""/>
        <dsp:cNvSpPr/>
      </dsp:nvSpPr>
      <dsp:spPr>
        <a:xfrm>
          <a:off x="5788677" y="757251"/>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7C3053-4C12-442B-B326-EBD7161AD9F6}">
      <dsp:nvSpPr>
        <dsp:cNvPr id="0" name=""/>
        <dsp:cNvSpPr/>
      </dsp:nvSpPr>
      <dsp:spPr>
        <a:xfrm>
          <a:off x="2814112" y="4802187"/>
          <a:ext cx="3330463" cy="8929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948" tIns="80010" rIns="80010" bIns="80010" numCol="1" spcCol="1270" anchor="ctr" anchorCtr="0">
          <a:noAutofit/>
        </a:bodyPr>
        <a:lstStyle/>
        <a:p>
          <a:pPr marL="0" lvl="0" indent="0" algn="l" defTabSz="933450">
            <a:lnSpc>
              <a:spcPct val="90000"/>
            </a:lnSpc>
            <a:spcBef>
              <a:spcPct val="0"/>
            </a:spcBef>
            <a:spcAft>
              <a:spcPct val="35000"/>
            </a:spcAft>
            <a:buNone/>
          </a:pPr>
          <a:r>
            <a:rPr lang="sv-SE" sz="2100" kern="1200"/>
            <a:t>Invånaren söker vård i Min vård Gävleborg</a:t>
          </a:r>
        </a:p>
      </dsp:txBody>
      <dsp:txXfrm>
        <a:off x="2857704" y="4845779"/>
        <a:ext cx="3243279" cy="805801"/>
      </dsp:txXfrm>
    </dsp:sp>
    <dsp:sp modelId="{70FC5115-3AB1-4569-B98B-1EF179821A9B}">
      <dsp:nvSpPr>
        <dsp:cNvPr id="0" name=""/>
        <dsp:cNvSpPr/>
      </dsp:nvSpPr>
      <dsp:spPr>
        <a:xfrm>
          <a:off x="1890784" y="3926647"/>
          <a:ext cx="1544025" cy="15439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3A6A8-D21B-40F1-817C-79594848EA14}">
      <dsp:nvSpPr>
        <dsp:cNvPr id="0" name=""/>
        <dsp:cNvSpPr/>
      </dsp:nvSpPr>
      <dsp:spPr>
        <a:xfrm>
          <a:off x="4956447" y="3642614"/>
          <a:ext cx="3330463" cy="8929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948" tIns="80010" rIns="80010" bIns="80010" numCol="1" spcCol="1270" anchor="ctr" anchorCtr="0">
          <a:noAutofit/>
        </a:bodyPr>
        <a:lstStyle/>
        <a:p>
          <a:pPr marL="0" lvl="0" indent="0" algn="l" defTabSz="933450">
            <a:lnSpc>
              <a:spcPct val="90000"/>
            </a:lnSpc>
            <a:spcBef>
              <a:spcPct val="0"/>
            </a:spcBef>
            <a:spcAft>
              <a:spcPct val="35000"/>
            </a:spcAft>
            <a:buNone/>
          </a:pPr>
          <a:r>
            <a:rPr lang="sv-SE" sz="2100" kern="1200"/>
            <a:t>Ärendet sorteras till vården</a:t>
          </a:r>
        </a:p>
      </dsp:txBody>
      <dsp:txXfrm>
        <a:off x="5000039" y="3686206"/>
        <a:ext cx="3243279" cy="805801"/>
      </dsp:txXfrm>
    </dsp:sp>
    <dsp:sp modelId="{BB9599E7-02B2-476C-82F1-2323010D6C8A}">
      <dsp:nvSpPr>
        <dsp:cNvPr id="0" name=""/>
        <dsp:cNvSpPr/>
      </dsp:nvSpPr>
      <dsp:spPr>
        <a:xfrm>
          <a:off x="4033120" y="2767074"/>
          <a:ext cx="1544025" cy="154391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E77631-E88E-4BB3-AEFF-CCF2BC58FE10}">
      <dsp:nvSpPr>
        <dsp:cNvPr id="0" name=""/>
        <dsp:cNvSpPr/>
      </dsp:nvSpPr>
      <dsp:spPr>
        <a:xfrm>
          <a:off x="5939991" y="1883901"/>
          <a:ext cx="3330463" cy="8929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948" tIns="80010" rIns="80010" bIns="80010" numCol="1" spcCol="1270" anchor="ctr" anchorCtr="0">
          <a:noAutofit/>
        </a:bodyPr>
        <a:lstStyle/>
        <a:p>
          <a:pPr marL="0" lvl="0" indent="0" algn="l" defTabSz="933450">
            <a:lnSpc>
              <a:spcPct val="90000"/>
            </a:lnSpc>
            <a:spcBef>
              <a:spcPct val="0"/>
            </a:spcBef>
            <a:spcAft>
              <a:spcPct val="35000"/>
            </a:spcAft>
            <a:buNone/>
          </a:pPr>
          <a:r>
            <a:rPr lang="sv-SE" sz="2100" kern="1200"/>
            <a:t>Vården tar emot patienten</a:t>
          </a:r>
        </a:p>
      </dsp:txBody>
      <dsp:txXfrm>
        <a:off x="5983583" y="1927493"/>
        <a:ext cx="3243279" cy="805801"/>
      </dsp:txXfrm>
    </dsp:sp>
    <dsp:sp modelId="{34E8C063-1C61-49CB-81E9-5B39BC5EDE94}">
      <dsp:nvSpPr>
        <dsp:cNvPr id="0" name=""/>
        <dsp:cNvSpPr/>
      </dsp:nvSpPr>
      <dsp:spPr>
        <a:xfrm>
          <a:off x="5016664" y="1008361"/>
          <a:ext cx="1544025" cy="154391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B7168-5391-4380-9D7A-7EEECA43997E}">
      <dsp:nvSpPr>
        <dsp:cNvPr id="0" name=""/>
        <dsp:cNvSpPr/>
      </dsp:nvSpPr>
      <dsp:spPr>
        <a:xfrm>
          <a:off x="5611602" y="5696524"/>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6AA65-3BB1-4993-BC35-12DECF9660E2}">
      <dsp:nvSpPr>
        <dsp:cNvPr id="0" name=""/>
        <dsp:cNvSpPr/>
      </dsp:nvSpPr>
      <dsp:spPr>
        <a:xfrm>
          <a:off x="5335216" y="5822551"/>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A4473-2C54-459E-A09B-AFE0F5FB0D33}">
      <dsp:nvSpPr>
        <dsp:cNvPr id="0" name=""/>
        <dsp:cNvSpPr/>
      </dsp:nvSpPr>
      <dsp:spPr>
        <a:xfrm>
          <a:off x="5050656" y="5926304"/>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EB776-92DF-4C71-9515-C6C4C6F6D7DE}">
      <dsp:nvSpPr>
        <dsp:cNvPr id="0" name=""/>
        <dsp:cNvSpPr/>
      </dsp:nvSpPr>
      <dsp:spPr>
        <a:xfrm>
          <a:off x="4757924" y="6007196"/>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D7B9-EC4D-4C77-9F38-C366E9B9A8A8}">
      <dsp:nvSpPr>
        <dsp:cNvPr id="0" name=""/>
        <dsp:cNvSpPr/>
      </dsp:nvSpPr>
      <dsp:spPr>
        <a:xfrm>
          <a:off x="6903636" y="4643756"/>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68E40-D866-4713-A691-90800821A122}">
      <dsp:nvSpPr>
        <dsp:cNvPr id="0" name=""/>
        <dsp:cNvSpPr/>
      </dsp:nvSpPr>
      <dsp:spPr>
        <a:xfrm>
          <a:off x="7640667" y="3099189"/>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FC20F-5852-4C07-B81B-1E73DFF7968A}">
      <dsp:nvSpPr>
        <dsp:cNvPr id="0" name=""/>
        <dsp:cNvSpPr/>
      </dsp:nvSpPr>
      <dsp:spPr>
        <a:xfrm>
          <a:off x="7441550" y="1171850"/>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1545C4-B9CB-46D4-A52B-292C27DC0344}">
      <dsp:nvSpPr>
        <dsp:cNvPr id="0" name=""/>
        <dsp:cNvSpPr/>
      </dsp:nvSpPr>
      <dsp:spPr>
        <a:xfrm>
          <a:off x="7618378" y="1046409"/>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9A45C-6B22-4551-BB57-37BFCA787F37}">
      <dsp:nvSpPr>
        <dsp:cNvPr id="0" name=""/>
        <dsp:cNvSpPr/>
      </dsp:nvSpPr>
      <dsp:spPr>
        <a:xfrm>
          <a:off x="7795206" y="920967"/>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969D2-EE80-4655-911A-EB539ACF5989}">
      <dsp:nvSpPr>
        <dsp:cNvPr id="0" name=""/>
        <dsp:cNvSpPr/>
      </dsp:nvSpPr>
      <dsp:spPr>
        <a:xfrm>
          <a:off x="7972034" y="1046409"/>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E20C4-8BFB-4FFD-A985-9C8FB459220E}">
      <dsp:nvSpPr>
        <dsp:cNvPr id="0" name=""/>
        <dsp:cNvSpPr/>
      </dsp:nvSpPr>
      <dsp:spPr>
        <a:xfrm>
          <a:off x="8149605" y="1171850"/>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8C36E0-5309-4CE8-981E-7A506E19D279}">
      <dsp:nvSpPr>
        <dsp:cNvPr id="0" name=""/>
        <dsp:cNvSpPr/>
      </dsp:nvSpPr>
      <dsp:spPr>
        <a:xfrm>
          <a:off x="7795206" y="1185918"/>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DC0B7-B3B2-448A-BDA8-9B1896A7B225}">
      <dsp:nvSpPr>
        <dsp:cNvPr id="0" name=""/>
        <dsp:cNvSpPr/>
      </dsp:nvSpPr>
      <dsp:spPr>
        <a:xfrm>
          <a:off x="7795206" y="1450868"/>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7C3053-4C12-442B-B326-EBD7161AD9F6}">
      <dsp:nvSpPr>
        <dsp:cNvPr id="0" name=""/>
        <dsp:cNvSpPr/>
      </dsp:nvSpPr>
      <dsp:spPr>
        <a:xfrm>
          <a:off x="4050240" y="6256223"/>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a:t>Invånaren ringer  till 1177 för råd</a:t>
          </a:r>
        </a:p>
      </dsp:txBody>
      <dsp:txXfrm>
        <a:off x="4085207" y="6291190"/>
        <a:ext cx="2601061" cy="646370"/>
      </dsp:txXfrm>
    </dsp:sp>
    <dsp:sp modelId="{70FC5115-3AB1-4569-B98B-1EF179821A9B}">
      <dsp:nvSpPr>
        <dsp:cNvPr id="0" name=""/>
        <dsp:cNvSpPr/>
      </dsp:nvSpPr>
      <dsp:spPr>
        <a:xfrm>
          <a:off x="3309866" y="5553694"/>
          <a:ext cx="1238539" cy="123858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CA7245-C277-484C-A7DF-C12183411CDC}">
      <dsp:nvSpPr>
        <dsp:cNvPr id="0" name=""/>
        <dsp:cNvSpPr/>
      </dsp:nvSpPr>
      <dsp:spPr>
        <a:xfrm>
          <a:off x="6447821" y="5391617"/>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a:t>1177 genomför  assisterad </a:t>
          </a:r>
          <a:r>
            <a:rPr lang="sv-SE" sz="1600" kern="1200" err="1"/>
            <a:t>triage</a:t>
          </a:r>
          <a:endParaRPr lang="sv-SE" sz="1600" kern="1200"/>
        </a:p>
      </dsp:txBody>
      <dsp:txXfrm>
        <a:off x="6482788" y="5426584"/>
        <a:ext cx="2601061" cy="646370"/>
      </dsp:txXfrm>
    </dsp:sp>
    <dsp:sp modelId="{76274EEB-EF46-4689-B0B5-E9B84A542338}">
      <dsp:nvSpPr>
        <dsp:cNvPr id="0" name=""/>
        <dsp:cNvSpPr/>
      </dsp:nvSpPr>
      <dsp:spPr>
        <a:xfrm>
          <a:off x="5707446" y="4689088"/>
          <a:ext cx="1238539" cy="123858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17F003-6959-4CBB-8995-48F763FC01C7}">
      <dsp:nvSpPr>
        <dsp:cNvPr id="0" name=""/>
        <dsp:cNvSpPr/>
      </dsp:nvSpPr>
      <dsp:spPr>
        <a:xfrm>
          <a:off x="7468668" y="4028178"/>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a:t>1177 överlämnar ärendet till vården</a:t>
          </a:r>
        </a:p>
      </dsp:txBody>
      <dsp:txXfrm>
        <a:off x="7503635" y="4063145"/>
        <a:ext cx="2601061" cy="646370"/>
      </dsp:txXfrm>
    </dsp:sp>
    <dsp:sp modelId="{BB9599E7-02B2-476C-82F1-2323010D6C8A}">
      <dsp:nvSpPr>
        <dsp:cNvPr id="0" name=""/>
        <dsp:cNvSpPr/>
      </dsp:nvSpPr>
      <dsp:spPr>
        <a:xfrm>
          <a:off x="6728294" y="3325649"/>
          <a:ext cx="1238539" cy="123858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AA6459-3CD5-4177-B3C4-31EC6131672E}">
      <dsp:nvSpPr>
        <dsp:cNvPr id="0" name=""/>
        <dsp:cNvSpPr/>
      </dsp:nvSpPr>
      <dsp:spPr>
        <a:xfrm>
          <a:off x="7916682" y="2403891"/>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a:t>Vården tar emot patienten</a:t>
          </a:r>
        </a:p>
      </dsp:txBody>
      <dsp:txXfrm>
        <a:off x="7951649" y="2438858"/>
        <a:ext cx="2601061" cy="646370"/>
      </dsp:txXfrm>
    </dsp:sp>
    <dsp:sp modelId="{34E8C063-1C61-49CB-81E9-5B39BC5EDE94}">
      <dsp:nvSpPr>
        <dsp:cNvPr id="0" name=""/>
        <dsp:cNvSpPr/>
      </dsp:nvSpPr>
      <dsp:spPr>
        <a:xfrm>
          <a:off x="7176308" y="1701362"/>
          <a:ext cx="1238539" cy="123858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46E9-F944-4684-B525-3F51083CE8DC}">
      <dsp:nvSpPr>
        <dsp:cNvPr id="0" name=""/>
        <dsp:cNvSpPr/>
      </dsp:nvSpPr>
      <dsp:spPr>
        <a:xfrm>
          <a:off x="2725324" y="367164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736300-696E-4273-85F0-FEBCD5B070FD}">
      <dsp:nvSpPr>
        <dsp:cNvPr id="0" name=""/>
        <dsp:cNvSpPr/>
      </dsp:nvSpPr>
      <dsp:spPr>
        <a:xfrm>
          <a:off x="2725324" y="2159793"/>
          <a:ext cx="3714844"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EEA649-9DB9-4B9F-86F1-C4A00DA7692D}">
      <dsp:nvSpPr>
        <dsp:cNvPr id="0" name=""/>
        <dsp:cNvSpPr/>
      </dsp:nvSpPr>
      <dsp:spPr>
        <a:xfrm>
          <a:off x="2725324" y="64793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2896"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343056"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343056" y="2293700"/>
        <a:ext cx="2764535" cy="1425463"/>
      </dsp:txXfrm>
    </dsp:sp>
    <dsp:sp modelId="{D654EF0F-8809-4D57-A77D-F46FDD03AB0F}">
      <dsp:nvSpPr>
        <dsp:cNvPr id="0" name=""/>
        <dsp:cNvSpPr/>
      </dsp:nvSpPr>
      <dsp:spPr>
        <a:xfrm>
          <a:off x="6414252" y="0"/>
          <a:ext cx="1295876" cy="12958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773E4C5-98CD-4687-9F24-7FE7BFACA975}">
      <dsp:nvSpPr>
        <dsp:cNvPr id="0" name=""/>
        <dsp:cNvSpPr/>
      </dsp:nvSpPr>
      <dsp:spPr>
        <a:xfrm>
          <a:off x="7710128" y="0"/>
          <a:ext cx="2059150"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Primärvård</a:t>
          </a:r>
        </a:p>
      </dsp:txBody>
      <dsp:txXfrm>
        <a:off x="7710128" y="0"/>
        <a:ext cx="2059150" cy="1295876"/>
      </dsp:txXfrm>
    </dsp:sp>
    <dsp:sp modelId="{E53A17E2-23E9-421F-A7DD-D2E4357FBF38}">
      <dsp:nvSpPr>
        <dsp:cNvPr id="0" name=""/>
        <dsp:cNvSpPr/>
      </dsp:nvSpPr>
      <dsp:spPr>
        <a:xfrm>
          <a:off x="5792231" y="1511855"/>
          <a:ext cx="1295876" cy="1295876"/>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CFFA279-DDB2-49E3-9CCD-4570F728B157}">
      <dsp:nvSpPr>
        <dsp:cNvPr id="0" name=""/>
        <dsp:cNvSpPr/>
      </dsp:nvSpPr>
      <dsp:spPr>
        <a:xfrm>
          <a:off x="7088107" y="1511855"/>
          <a:ext cx="3436635"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Specialiserad vård</a:t>
          </a:r>
        </a:p>
      </dsp:txBody>
      <dsp:txXfrm>
        <a:off x="7088107" y="1511855"/>
        <a:ext cx="3436635" cy="1295876"/>
      </dsp:txXfrm>
    </dsp:sp>
    <dsp:sp modelId="{41B99C6C-9FE2-4201-BDCE-DC0B954229E9}">
      <dsp:nvSpPr>
        <dsp:cNvPr id="0" name=""/>
        <dsp:cNvSpPr/>
      </dsp:nvSpPr>
      <dsp:spPr>
        <a:xfrm>
          <a:off x="6414252" y="3023710"/>
          <a:ext cx="1295876" cy="129587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3B42152F-4137-4D8B-AA0C-D13869E6608F}">
      <dsp:nvSpPr>
        <dsp:cNvPr id="0" name=""/>
        <dsp:cNvSpPr/>
      </dsp:nvSpPr>
      <dsp:spPr>
        <a:xfrm>
          <a:off x="7710128" y="3023710"/>
          <a:ext cx="1837206"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Tandvård</a:t>
          </a:r>
        </a:p>
      </dsp:txBody>
      <dsp:txXfrm>
        <a:off x="7710128" y="3023710"/>
        <a:ext cx="1837206" cy="1295876"/>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FB9444-33F6-4DFC-B0B9-0EEEC620C68C}" type="datetimeFigureOut">
              <a:rPr lang="sv-SE" smtClean="0"/>
              <a:t>2026-02-06</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16A5FD-DF4D-4303-9CDC-86A33396A71C}" type="slidenum">
              <a:rPr lang="sv-SE" smtClean="0"/>
              <a:t>‹#›</a:t>
            </a:fld>
            <a:endParaRPr lang="sv-SE"/>
          </a:p>
        </p:txBody>
      </p:sp>
    </p:spTree>
    <p:extLst>
      <p:ext uri="{BB962C8B-B14F-4D97-AF65-F5344CB8AC3E}">
        <p14:creationId xmlns:p14="http://schemas.microsoft.com/office/powerpoint/2010/main" val="3670129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DAF7C-9056-4083-928C-8CC01301A719}" type="datetimeFigureOut">
              <a:rPr lang="sv-SE" smtClean="0"/>
              <a:t>2026-02-06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177E7-CAED-4D95-BEA6-E8997CF6CEA1}" type="slidenum">
              <a:rPr lang="sv-SE" smtClean="0"/>
              <a:t>‹#›</a:t>
            </a:fld>
            <a:endParaRPr lang="sv-SE"/>
          </a:p>
        </p:txBody>
      </p:sp>
    </p:spTree>
    <p:extLst>
      <p:ext uri="{BB962C8B-B14F-4D97-AF65-F5344CB8AC3E}">
        <p14:creationId xmlns:p14="http://schemas.microsoft.com/office/powerpoint/2010/main" val="3482762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Min vård Gävleborg erbjuder digitala vårdtjänster för invånare i Gävleborgs län. Invånarna kan till exempel</a:t>
            </a:r>
            <a:r>
              <a:rPr lang="sv-SE" sz="1200" baseline="0"/>
              <a:t> söka vård digitalt eller ha digital kontakt med vården genom videosamtal, ljudsamtal eller chatt.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Min vård Gävleborg finns både som nedladdningsbar </a:t>
            </a:r>
            <a:r>
              <a:rPr lang="sv-SE" err="1"/>
              <a:t>app</a:t>
            </a:r>
            <a:r>
              <a:rPr lang="sv-SE"/>
              <a:t> och </a:t>
            </a:r>
            <a:r>
              <a:rPr lang="sv-SE" err="1"/>
              <a:t>webbapp</a:t>
            </a:r>
            <a:r>
              <a:rPr lang="sv-SE"/>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err="1"/>
              <a:t>Appen</a:t>
            </a:r>
            <a:r>
              <a:rPr lang="sv-SE" sz="1200" baseline="0"/>
              <a:t> gör det helt enkelt möjligt för patienter och vårdens medarbetare att kommunicera med varandra på ett digitalt sätt.</a:t>
            </a:r>
          </a:p>
          <a:p>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3</a:t>
            </a:fld>
            <a:endParaRPr lang="sv-SE"/>
          </a:p>
        </p:txBody>
      </p:sp>
    </p:spTree>
    <p:extLst>
      <p:ext uri="{BB962C8B-B14F-4D97-AF65-F5344CB8AC3E}">
        <p14:creationId xmlns:p14="http://schemas.microsoft.com/office/powerpoint/2010/main" val="1834175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Vi vill också göra det enklare för</a:t>
            </a:r>
            <a:r>
              <a:rPr lang="sv-SE" sz="1200" kern="1200" baseline="0">
                <a:solidFill>
                  <a:schemeClr val="tx1"/>
                </a:solidFill>
                <a:effectLst/>
                <a:latin typeface="+mn-lt"/>
                <a:ea typeface="+mn-ea"/>
                <a:cs typeface="+mn-cs"/>
              </a:rPr>
              <a:t> patienterna och vården att kommunicera med varandra.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Med Min vård Gävleborg kan vården enkelt skicka information digitalt till patienterna, till exempel via </a:t>
            </a:r>
            <a:r>
              <a:rPr lang="sv-SE" sz="1200" b="1" kern="1200" baseline="0">
                <a:solidFill>
                  <a:schemeClr val="tx1"/>
                </a:solidFill>
                <a:effectLst/>
                <a:latin typeface="+mn-lt"/>
                <a:ea typeface="+mn-ea"/>
                <a:cs typeface="+mn-cs"/>
              </a:rPr>
              <a:t>meddelanden</a:t>
            </a:r>
            <a:r>
              <a:rPr lang="sv-SE" sz="1200" b="0" kern="1200" baseline="0">
                <a:solidFill>
                  <a:schemeClr val="tx1"/>
                </a:solidFill>
                <a:effectLst/>
                <a:latin typeface="+mn-lt"/>
                <a:ea typeface="+mn-ea"/>
                <a:cs typeface="+mn-cs"/>
              </a:rPr>
              <a:t> (även kallad asynkron chatt inom vården)</a:t>
            </a:r>
            <a:r>
              <a:rPr lang="sv-SE" sz="1200" kern="1200" baseline="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Patienterna kan också kommunicera digitalt med vården via till exempel meddelanden eller genom att besvara frågeformulär. Att ha möjlighet att skicka </a:t>
            </a:r>
            <a:r>
              <a:rPr lang="sv-SE" sz="1200" b="1" kern="1200" baseline="0">
                <a:solidFill>
                  <a:schemeClr val="tx1"/>
                </a:solidFill>
                <a:effectLst/>
                <a:latin typeface="+mn-lt"/>
                <a:ea typeface="+mn-ea"/>
                <a:cs typeface="+mn-cs"/>
              </a:rPr>
              <a:t>meddelanden</a:t>
            </a:r>
            <a:r>
              <a:rPr lang="sv-SE" sz="1200" kern="1200" baseline="0">
                <a:solidFill>
                  <a:schemeClr val="tx1"/>
                </a:solidFill>
                <a:effectLst/>
                <a:latin typeface="+mn-lt"/>
                <a:ea typeface="+mn-ea"/>
                <a:cs typeface="+mn-cs"/>
              </a:rPr>
              <a:t> till sin vårdkontakt är ett enkelt sätt att skapa trygghet hos patienterna. Det är snabbt sätt att ta kontakt och patienten behöver inte ställa sig i telefonkö för att ställa en enkel fråga.</a:t>
            </a: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a:solidFill>
                  <a:schemeClr val="tx1"/>
                </a:solidFill>
                <a:effectLst/>
                <a:latin typeface="+mn-lt"/>
                <a:ea typeface="+mn-ea"/>
                <a:cs typeface="+mn-cs"/>
              </a:rPr>
              <a:t>Digitala möten </a:t>
            </a:r>
            <a:r>
              <a:rPr lang="sv-SE" sz="1200" b="0" kern="1200">
                <a:solidFill>
                  <a:schemeClr val="tx1"/>
                </a:solidFill>
                <a:effectLst/>
                <a:latin typeface="+mn-lt"/>
                <a:ea typeface="+mn-ea"/>
                <a:cs typeface="+mn-cs"/>
              </a:rPr>
              <a:t>också</a:t>
            </a:r>
            <a:r>
              <a:rPr lang="sv-SE" sz="1200" b="0" kern="1200" baseline="0">
                <a:solidFill>
                  <a:schemeClr val="tx1"/>
                </a:solidFill>
                <a:effectLst/>
                <a:latin typeface="+mn-lt"/>
                <a:ea typeface="+mn-ea"/>
                <a:cs typeface="+mn-cs"/>
              </a:rPr>
              <a:t> ett sätt att göra det enklare att kommunicera. Digitala möten </a:t>
            </a:r>
            <a:r>
              <a:rPr lang="sv-SE" sz="1200" kern="1200">
                <a:solidFill>
                  <a:schemeClr val="tx1"/>
                </a:solidFill>
                <a:effectLst/>
                <a:latin typeface="+mn-lt"/>
                <a:ea typeface="+mn-ea"/>
                <a:cs typeface="+mn-cs"/>
              </a:rPr>
              <a:t>fungerar i många fall utmärkt</a:t>
            </a:r>
            <a:r>
              <a:rPr lang="sv-SE" sz="1200" kern="1200" baseline="0">
                <a:solidFill>
                  <a:schemeClr val="tx1"/>
                </a:solidFill>
                <a:effectLst/>
                <a:latin typeface="+mn-lt"/>
                <a:ea typeface="+mn-ea"/>
                <a:cs typeface="+mn-cs"/>
              </a:rPr>
              <a:t> även för vårdbesök. Det ger patienterna möjlighet att ha mötet på den plats som passar bäst. Det kan också vara enklare att ha ett digitalt möte (än ett fysiskt besök) om det är flera olika parter som ska delta, till exempel anhöriga eller tolk.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20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Genom att </a:t>
            </a:r>
            <a:r>
              <a:rPr lang="sv-SE" sz="1200" kern="1200" err="1">
                <a:solidFill>
                  <a:schemeClr val="tx1"/>
                </a:solidFill>
                <a:effectLst/>
                <a:latin typeface="+mn-lt"/>
                <a:ea typeface="+mn-ea"/>
                <a:cs typeface="+mn-cs"/>
              </a:rPr>
              <a:t>appen</a:t>
            </a:r>
            <a:r>
              <a:rPr lang="sv-SE" sz="1200" kern="1200" baseline="0">
                <a:solidFill>
                  <a:schemeClr val="tx1"/>
                </a:solidFill>
                <a:effectLst/>
                <a:latin typeface="+mn-lt"/>
                <a:ea typeface="+mn-ea"/>
                <a:cs typeface="+mn-cs"/>
              </a:rPr>
              <a:t> gör det enklare för vården och patienterna att kommunicera med varandra, blir patienten också mer delaktig i sin egen vård.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Att göra patienten </a:t>
            </a:r>
            <a:r>
              <a:rPr lang="sv-SE" sz="1200" kern="1200">
                <a:solidFill>
                  <a:schemeClr val="tx1"/>
                </a:solidFill>
                <a:effectLst/>
                <a:latin typeface="+mn-lt"/>
                <a:ea typeface="+mn-ea"/>
                <a:cs typeface="+mn-cs"/>
              </a:rPr>
              <a:t>mer delaktig och självständig i sin egen vård</a:t>
            </a:r>
            <a:r>
              <a:rPr lang="sv-SE" sz="1200" kern="1200" baseline="0">
                <a:solidFill>
                  <a:schemeClr val="tx1"/>
                </a:solidFill>
                <a:effectLst/>
                <a:latin typeface="+mn-lt"/>
                <a:ea typeface="+mn-ea"/>
                <a:cs typeface="+mn-cs"/>
              </a:rPr>
              <a:t> är en del av syftet med Min vård Gävleborg.</a:t>
            </a:r>
            <a:endParaRPr lang="sv-SE" sz="1200" kern="1200">
              <a:solidFill>
                <a:schemeClr val="tx1"/>
              </a:solidFill>
              <a:effectLst/>
              <a:latin typeface="+mn-lt"/>
              <a:ea typeface="+mn-ea"/>
              <a:cs typeface="+mn-cs"/>
            </a:endParaRP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Att</a:t>
            </a:r>
            <a:r>
              <a:rPr lang="sv-SE" sz="1200" kern="1200" baseline="0">
                <a:solidFill>
                  <a:schemeClr val="tx1"/>
                </a:solidFill>
                <a:effectLst/>
                <a:latin typeface="+mn-lt"/>
                <a:ea typeface="+mn-ea"/>
                <a:cs typeface="+mn-cs"/>
              </a:rPr>
              <a:t> </a:t>
            </a:r>
            <a:r>
              <a:rPr lang="sv-SE" sz="1200" b="1" kern="1200" baseline="0">
                <a:solidFill>
                  <a:schemeClr val="tx1"/>
                </a:solidFill>
                <a:effectLst/>
                <a:latin typeface="+mn-lt"/>
                <a:ea typeface="+mn-ea"/>
                <a:cs typeface="+mn-cs"/>
              </a:rPr>
              <a:t>söka vård </a:t>
            </a:r>
            <a:r>
              <a:rPr lang="sv-SE" sz="1200" kern="1200" baseline="0">
                <a:solidFill>
                  <a:schemeClr val="tx1"/>
                </a:solidFill>
                <a:effectLst/>
                <a:latin typeface="+mn-lt"/>
                <a:ea typeface="+mn-ea"/>
                <a:cs typeface="+mn-cs"/>
              </a:rPr>
              <a:t>digitalt ger patienten möjlighet att söka vård när som helst under dygnet.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Att</a:t>
            </a:r>
            <a:r>
              <a:rPr lang="sv-SE" sz="1200" kern="1200" baseline="0">
                <a:solidFill>
                  <a:schemeClr val="tx1"/>
                </a:solidFill>
                <a:effectLst/>
                <a:latin typeface="+mn-lt"/>
                <a:ea typeface="+mn-ea"/>
                <a:cs typeface="+mn-cs"/>
              </a:rPr>
              <a:t> ge patienterna möjlighet att </a:t>
            </a:r>
            <a:r>
              <a:rPr lang="sv-SE" sz="1200" b="1" kern="1200" baseline="0">
                <a:solidFill>
                  <a:schemeClr val="tx1"/>
                </a:solidFill>
                <a:effectLst/>
                <a:latin typeface="+mn-lt"/>
                <a:ea typeface="+mn-ea"/>
                <a:cs typeface="+mn-cs"/>
              </a:rPr>
              <a:t>boka dag och tid </a:t>
            </a:r>
            <a:r>
              <a:rPr lang="sv-SE" sz="1200" kern="1200" baseline="0">
                <a:solidFill>
                  <a:schemeClr val="tx1"/>
                </a:solidFill>
                <a:effectLst/>
                <a:latin typeface="+mn-lt"/>
                <a:ea typeface="+mn-ea"/>
                <a:cs typeface="+mn-cs"/>
              </a:rPr>
              <a:t>för sitt besök till vården själva, kan underlätta för patienten då den själv kan välja den tid som passar bäst.</a:t>
            </a:r>
            <a:br>
              <a:rPr lang="sv-SE" sz="1200" kern="1200" baseline="0">
                <a:solidFill>
                  <a:schemeClr val="tx1"/>
                </a:solidFill>
                <a:effectLst/>
                <a:latin typeface="+mn-lt"/>
                <a:ea typeface="+mn-ea"/>
                <a:cs typeface="+mn-cs"/>
              </a:rPr>
            </a:br>
            <a:br>
              <a:rPr lang="sv-SE" sz="1200" kern="1200" baseline="0">
                <a:solidFill>
                  <a:schemeClr val="tx1"/>
                </a:solidFill>
                <a:effectLst/>
                <a:latin typeface="+mn-lt"/>
                <a:ea typeface="+mn-ea"/>
                <a:cs typeface="+mn-cs"/>
              </a:rPr>
            </a:br>
            <a:r>
              <a:rPr lang="sv-SE" sz="1200" kern="1200" baseline="0">
                <a:solidFill>
                  <a:schemeClr val="tx1"/>
                </a:solidFill>
                <a:effectLst/>
                <a:latin typeface="+mn-lt"/>
                <a:ea typeface="+mn-ea"/>
                <a:cs typeface="+mn-cs"/>
              </a:rPr>
              <a:t>Genom exempelvis asynkrona chattar (meddelanden) ges patienterna möjlighet att </a:t>
            </a:r>
            <a:r>
              <a:rPr lang="sv-SE" sz="1200" b="1" kern="1200" baseline="0">
                <a:solidFill>
                  <a:schemeClr val="tx1"/>
                </a:solidFill>
                <a:effectLst/>
                <a:latin typeface="+mn-lt"/>
                <a:ea typeface="+mn-ea"/>
                <a:cs typeface="+mn-cs"/>
              </a:rPr>
              <a:t>ställa frågor </a:t>
            </a:r>
            <a:r>
              <a:rPr lang="sv-SE" sz="1200" kern="1200" baseline="0">
                <a:solidFill>
                  <a:schemeClr val="tx1"/>
                </a:solidFill>
                <a:effectLst/>
                <a:latin typeface="+mn-lt"/>
                <a:ea typeface="+mn-ea"/>
                <a:cs typeface="+mn-cs"/>
              </a:rPr>
              <a:t>eller kontakta vården på eget initiativ.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Att</a:t>
            </a:r>
            <a:r>
              <a:rPr lang="sv-SE" sz="1200" kern="1200" baseline="0">
                <a:solidFill>
                  <a:schemeClr val="tx1"/>
                </a:solidFill>
                <a:effectLst/>
                <a:latin typeface="+mn-lt"/>
                <a:ea typeface="+mn-ea"/>
                <a:cs typeface="+mn-cs"/>
              </a:rPr>
              <a:t> </a:t>
            </a:r>
            <a:r>
              <a:rPr lang="sv-SE" sz="1200" b="1" kern="1200" baseline="0">
                <a:solidFill>
                  <a:schemeClr val="tx1"/>
                </a:solidFill>
                <a:effectLst/>
                <a:latin typeface="+mn-lt"/>
                <a:ea typeface="+mn-ea"/>
                <a:cs typeface="+mn-cs"/>
              </a:rPr>
              <a:t>svara på frågor </a:t>
            </a:r>
            <a:r>
              <a:rPr lang="sv-SE" sz="1200" kern="1200" baseline="0">
                <a:solidFill>
                  <a:schemeClr val="tx1"/>
                </a:solidFill>
                <a:effectLst/>
                <a:latin typeface="+mn-lt"/>
                <a:ea typeface="+mn-ea"/>
                <a:cs typeface="+mn-cs"/>
              </a:rPr>
              <a:t>kan vara ett sätt att förbereda ett besök i vården. </a:t>
            </a: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227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En viktig del i syftet med Min vård Gävleborg</a:t>
            </a:r>
            <a:r>
              <a:rPr lang="sv-SE" sz="1200" kern="1200" baseline="0">
                <a:solidFill>
                  <a:schemeClr val="tx1"/>
                </a:solidFill>
                <a:effectLst/>
                <a:latin typeface="+mn-lt"/>
                <a:ea typeface="+mn-ea"/>
                <a:cs typeface="+mn-cs"/>
              </a:rPr>
              <a:t> är att skapa förutsättningar för samverkan inom vården och runt patienten.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baseline="0">
                <a:solidFill>
                  <a:schemeClr val="tx1"/>
                </a:solidFill>
                <a:effectLst/>
                <a:latin typeface="+mn-lt"/>
                <a:ea typeface="+mn-ea"/>
                <a:cs typeface="+mn-cs"/>
              </a:rPr>
              <a:t>Min vård Gävleborg möjliggör samarbete kring digital bemanning</a:t>
            </a:r>
            <a:r>
              <a:rPr lang="sv-SE" sz="1200" kern="1200" baseline="0">
                <a:solidFill>
                  <a:schemeClr val="tx1"/>
                </a:solidFill>
                <a:effectLst/>
                <a:latin typeface="+mn-lt"/>
                <a:ea typeface="+mn-ea"/>
                <a:cs typeface="+mn-cs"/>
              </a:rPr>
              <a:t>. Det kan vara enklare att samverka kring ärenden som inkommer digitalt. Ärenden som inkommer genom Min vård Gävleborg kan lätt fördelas mellan olika hälsocentraler vid behov. </a:t>
            </a:r>
            <a:br>
              <a:rPr lang="sv-SE" sz="1200" kern="1200" baseline="0">
                <a:solidFill>
                  <a:schemeClr val="tx1"/>
                </a:solidFill>
                <a:effectLst/>
                <a:latin typeface="+mn-lt"/>
                <a:ea typeface="+mn-ea"/>
                <a:cs typeface="+mn-cs"/>
              </a:rPr>
            </a:b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baseline="0">
                <a:solidFill>
                  <a:schemeClr val="tx1"/>
                </a:solidFill>
                <a:effectLst/>
                <a:latin typeface="+mn-lt"/>
                <a:ea typeface="+mn-ea"/>
                <a:cs typeface="+mn-cs"/>
              </a:rPr>
              <a:t>Min vård Gävleborg underlättar för flera aktörer att medverka under ett besök. </a:t>
            </a:r>
            <a:r>
              <a:rPr lang="sv-SE" sz="1200" kern="1200">
                <a:solidFill>
                  <a:schemeClr val="tx1"/>
                </a:solidFill>
                <a:effectLst/>
                <a:latin typeface="+mn-lt"/>
                <a:ea typeface="+mn-ea"/>
                <a:cs typeface="+mn-cs"/>
              </a:rPr>
              <a:t>Under ett digitalt besök kan exempelvis flera aktörer medverka för att hitta lösningar för patientens vård.</a:t>
            </a:r>
            <a:r>
              <a:rPr lang="sv-SE" sz="1200"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Det är också möjligt att konsultera en kollega digitalt både innan, under och efter ett besök med en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a:solidFill>
                  <a:schemeClr val="tx1"/>
                </a:solidFill>
                <a:effectLst/>
                <a:latin typeface="+mn-lt"/>
                <a:ea typeface="+mn-ea"/>
                <a:cs typeface="+mn-cs"/>
              </a:rPr>
              <a:t>Min vård Gävleborg ger</a:t>
            </a:r>
            <a:r>
              <a:rPr lang="sv-SE" sz="1200" b="1" kern="1200" baseline="0">
                <a:solidFill>
                  <a:schemeClr val="tx1"/>
                </a:solidFill>
                <a:effectLst/>
                <a:latin typeface="+mn-lt"/>
                <a:ea typeface="+mn-ea"/>
                <a:cs typeface="+mn-cs"/>
              </a:rPr>
              <a:t> b</a:t>
            </a:r>
            <a:r>
              <a:rPr lang="sv-SE" sz="1200" b="1" kern="1200">
                <a:solidFill>
                  <a:schemeClr val="tx1"/>
                </a:solidFill>
                <a:effectLst/>
                <a:latin typeface="+mn-lt"/>
                <a:ea typeface="+mn-ea"/>
                <a:cs typeface="+mn-cs"/>
              </a:rPr>
              <a:t>ättre tillgång till spetskompetenser.</a:t>
            </a:r>
            <a:r>
              <a:rPr lang="sv-SE" sz="1200" b="1"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I vår digitala plattform</a:t>
            </a:r>
            <a:r>
              <a:rPr lang="sv-SE" sz="1200" kern="1200" baseline="0">
                <a:solidFill>
                  <a:schemeClr val="tx1"/>
                </a:solidFill>
                <a:effectLst/>
                <a:latin typeface="+mn-lt"/>
                <a:ea typeface="+mn-ea"/>
                <a:cs typeface="+mn-cs"/>
              </a:rPr>
              <a:t> har vi även specificerat vilka kompetenser våra medarbetare besitter. Det kan alltså vara lättare att hitta spetskompetenser digitalt. Det är bra för patienten om vården kan samverka runt patienter som kräver spetskompetenser.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Samverkan gynnar både patienter och medarbetare.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88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Målet med Min vård Gävleborg är att patienterna</a:t>
            </a:r>
            <a:r>
              <a:rPr lang="sv-SE" baseline="0"/>
              <a:t> ska få rätt vård i rätt tid och på rätt sätt.</a:t>
            </a:r>
          </a:p>
          <a:p>
            <a:endParaRPr lang="sv-SE" baseline="0"/>
          </a:p>
          <a:p>
            <a:r>
              <a:rPr lang="sv-SE" baseline="0"/>
              <a:t>Rätt vård – handlar om att den som söker vård ska hamna rätt i vården så snabbt som möjligt. Till exempel när en invånare söker vård, då kan den få tid direkt hos ögonmottagningen istället för att först besöka primärvården för att där få en remiss till ögonmottagningen. I de fall där det går att kapa ledtider och onödiga steg i processen kommer vi att satsa på att göra det.</a:t>
            </a:r>
          </a:p>
          <a:p>
            <a:endParaRPr lang="sv-SE" baseline="0"/>
          </a:p>
          <a:p>
            <a:r>
              <a:rPr lang="sv-SE" baseline="0"/>
              <a:t>Rätt tid – handlar om att hantera varje ärende i rätt tid. Hur snabbt ärenden ska hanteras i Min vård Gävleborg bestäms enligt en prioritetsordning. Varje ärende får en </a:t>
            </a:r>
            <a:r>
              <a:rPr lang="sv-SE" baseline="0" err="1"/>
              <a:t>prio</a:t>
            </a:r>
            <a:r>
              <a:rPr lang="sv-SE" baseline="0"/>
              <a:t> mellan 1-12. </a:t>
            </a:r>
          </a:p>
          <a:p>
            <a:endParaRPr lang="sv-SE" baseline="0"/>
          </a:p>
          <a:p>
            <a:r>
              <a:rPr lang="sv-SE" baseline="0"/>
              <a:t>1 betyder att patienten uppmanas att ringa 112 eller besöka akutmottagningen. 12 betyder egenvårdsråd. Siffrorna där emellan sträcker sig allt från att patienten behöver hjälp inom 10 min ända upp till 90 dagar. </a:t>
            </a:r>
          </a:p>
          <a:p>
            <a:endParaRPr lang="sv-SE" baseline="0"/>
          </a:p>
          <a:p>
            <a:r>
              <a:rPr lang="sv-SE" baseline="0"/>
              <a:t>Rätt sätt – handlar om att anpassa sättet som ärenden ska hanteras på beroende på vad patienten söker för. För vissa ärenden är ett digitalt besök helt rätt medan för andra ärenden är provtagning och fysiskt besök helt rätt. </a:t>
            </a:r>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17</a:t>
            </a:fld>
            <a:endParaRPr lang="sv-SE"/>
          </a:p>
        </p:txBody>
      </p:sp>
    </p:spTree>
    <p:extLst>
      <p:ext uri="{BB962C8B-B14F-4D97-AF65-F5344CB8AC3E}">
        <p14:creationId xmlns:p14="http://schemas.microsoft.com/office/powerpoint/2010/main" val="2765538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latin typeface="+mn-lt"/>
                <a:ea typeface="+mn-ea"/>
                <a:cs typeface="+mn-cs"/>
              </a:rPr>
              <a:t>Vår vision är Digitalt när du kan, fysiskt</a:t>
            </a:r>
            <a:r>
              <a:rPr lang="sv-SE" sz="1200" b="0" kern="1200" baseline="0">
                <a:solidFill>
                  <a:schemeClr val="tx1"/>
                </a:solidFill>
                <a:effectLst/>
                <a:latin typeface="+mn-lt"/>
                <a:ea typeface="+mn-ea"/>
                <a:cs typeface="+mn-cs"/>
              </a:rPr>
              <a:t> när det behövs</a:t>
            </a:r>
            <a:endParaRPr lang="sv-SE" sz="1200" b="0" kern="1200">
              <a:solidFill>
                <a:schemeClr val="tx1"/>
              </a:solidFill>
              <a:effectLst/>
              <a:latin typeface="+mn-lt"/>
              <a:ea typeface="+mn-ea"/>
              <a:cs typeface="+mn-cs"/>
            </a:endParaRP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Att använda Min vård Gävleborg utesluter inte fysiska besök. </a:t>
            </a:r>
          </a:p>
          <a:p>
            <a:r>
              <a:rPr lang="sv-SE" sz="1200" kern="1200">
                <a:solidFill>
                  <a:schemeClr val="tx1"/>
                </a:solidFill>
                <a:effectLst/>
                <a:latin typeface="+mn-lt"/>
                <a:ea typeface="+mn-ea"/>
                <a:cs typeface="+mn-cs"/>
              </a:rPr>
              <a:t> </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Ett digitalt besök kan till exempel</a:t>
            </a:r>
            <a:r>
              <a:rPr lang="sv-SE" sz="1200"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resultera i ett uppföljande fysiskt besök hos vården för att göra en undersökning eller ta prover. </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Ett fysiskt besök kan i sin tur resultera i ett digitalt uppföljningsbesök.</a:t>
            </a:r>
          </a:p>
          <a:p>
            <a:pPr marL="0" lvl="0" indent="0">
              <a:buFont typeface="Arial" panose="020B0604020202020204" pitchFamily="34" charset="0"/>
              <a:buNone/>
            </a:pPr>
            <a:endParaRPr lang="sv-SE" sz="1200" kern="1200">
              <a:solidFill>
                <a:schemeClr val="tx1"/>
              </a:solidFill>
              <a:effectLst/>
              <a:latin typeface="+mn-lt"/>
              <a:ea typeface="+mn-ea"/>
              <a:cs typeface="+mn-cs"/>
            </a:endParaRPr>
          </a:p>
          <a:p>
            <a:pPr marL="0" lvl="0" indent="0">
              <a:buFont typeface="Arial" panose="020B0604020202020204" pitchFamily="34" charset="0"/>
              <a:buNone/>
            </a:pPr>
            <a:r>
              <a:rPr lang="sv-SE" sz="1200" kern="1200">
                <a:solidFill>
                  <a:schemeClr val="tx1"/>
                </a:solidFill>
                <a:effectLst/>
                <a:latin typeface="+mn-lt"/>
                <a:ea typeface="+mn-ea"/>
                <a:cs typeface="+mn-cs"/>
              </a:rPr>
              <a:t>När patienten söker vård digitalt innebär det</a:t>
            </a:r>
            <a:r>
              <a:rPr lang="sv-SE" sz="1200" b="1" kern="1200">
                <a:solidFill>
                  <a:schemeClr val="tx1"/>
                </a:solidFill>
                <a:effectLst/>
                <a:latin typeface="+mn-lt"/>
                <a:ea typeface="+mn-ea"/>
                <a:cs typeface="+mn-cs"/>
              </a:rPr>
              <a:t> inte </a:t>
            </a:r>
            <a:r>
              <a:rPr lang="sv-SE" sz="1200" kern="1200">
                <a:solidFill>
                  <a:schemeClr val="tx1"/>
                </a:solidFill>
                <a:effectLst/>
                <a:latin typeface="+mn-lt"/>
                <a:ea typeface="+mn-ea"/>
                <a:cs typeface="+mn-cs"/>
              </a:rPr>
              <a:t>att utfallet per automatik blir ett digitalt besök. Patienterna kan lika väl bli uppmanad att besöka</a:t>
            </a:r>
            <a:r>
              <a:rPr lang="sv-SE" sz="1200" kern="1200" baseline="0">
                <a:solidFill>
                  <a:schemeClr val="tx1"/>
                </a:solidFill>
                <a:effectLst/>
                <a:latin typeface="+mn-lt"/>
                <a:ea typeface="+mn-ea"/>
                <a:cs typeface="+mn-cs"/>
              </a:rPr>
              <a:t> vården fysiskt om den uppger symtom som behöver undersökas kroppsligen.</a:t>
            </a:r>
            <a:endParaRPr lang="sv-SE"/>
          </a:p>
        </p:txBody>
      </p:sp>
      <p:sp>
        <p:nvSpPr>
          <p:cNvPr id="4" name="Platshållare för bildnummer 3"/>
          <p:cNvSpPr>
            <a:spLocks noGrp="1"/>
          </p:cNvSpPr>
          <p:nvPr>
            <p:ph type="sldNum" sz="quarter" idx="10"/>
          </p:nvPr>
        </p:nvSpPr>
        <p:spPr/>
        <p:txBody>
          <a:bodyPr/>
          <a:lstStyle/>
          <a:p>
            <a:fld id="{036D59BF-C4F2-4975-AFB4-1EB92EB52606}" type="slidenum">
              <a:rPr lang="sv-SE" smtClean="0"/>
              <a:t>18</a:t>
            </a:fld>
            <a:endParaRPr lang="sv-SE"/>
          </a:p>
        </p:txBody>
      </p:sp>
    </p:spTree>
    <p:extLst>
      <p:ext uri="{BB962C8B-B14F-4D97-AF65-F5344CB8AC3E}">
        <p14:creationId xmlns:p14="http://schemas.microsoft.com/office/powerpoint/2010/main" val="409319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Min vård Gävleborg är under ständig utveckling. Tjänster och funktioner kommer att uppdateras löpande.</a:t>
            </a:r>
            <a:r>
              <a:rPr lang="sv-SE" baseline="0"/>
              <a:t> </a:t>
            </a:r>
          </a:p>
          <a:p>
            <a:endParaRPr lang="sv-SE" baseline="0"/>
          </a:p>
          <a:p>
            <a:r>
              <a:rPr lang="sv-SE" baseline="0"/>
              <a:t>Just nu är det främst dessa tjänster som patienterna använder. </a:t>
            </a:r>
            <a:br>
              <a:rPr lang="sv-SE" baseline="0"/>
            </a:br>
            <a:endParaRPr lang="sv-SE" baseline="0"/>
          </a:p>
          <a:p>
            <a:pPr marL="171450" indent="-171450">
              <a:buFont typeface="Arial" panose="020B0604020202020204" pitchFamily="34" charset="0"/>
              <a:buChar char="•"/>
            </a:pPr>
            <a:r>
              <a:rPr lang="sv-SE" baseline="0"/>
              <a:t>Invånarna kan </a:t>
            </a:r>
            <a:r>
              <a:rPr lang="sv-SE" b="1" baseline="0"/>
              <a:t>söka vård </a:t>
            </a:r>
            <a:r>
              <a:rPr lang="sv-SE" baseline="0"/>
              <a:t>för nya besvär digitalt via </a:t>
            </a:r>
            <a:r>
              <a:rPr lang="sv-SE" baseline="0" err="1"/>
              <a:t>appen</a:t>
            </a:r>
            <a:r>
              <a:rPr lang="sv-SE" baseline="0"/>
              <a:t>. </a:t>
            </a:r>
            <a:r>
              <a:rPr lang="sv-SE" baseline="0" err="1"/>
              <a:t>Appen</a:t>
            </a:r>
            <a:r>
              <a:rPr lang="sv-SE" baseline="0"/>
              <a:t> har öppet dygnet runt och patienten har möjlighet att söka vård när den vill, till exempel på kvällen eller helgen. Genom det automatiserade </a:t>
            </a:r>
            <a:r>
              <a:rPr lang="sv-SE" baseline="0" err="1"/>
              <a:t>triageringsverktyget</a:t>
            </a:r>
            <a:r>
              <a:rPr lang="sv-SE" baseline="0"/>
              <a:t> i </a:t>
            </a:r>
            <a:r>
              <a:rPr lang="sv-SE" baseline="0" err="1"/>
              <a:t>appen</a:t>
            </a:r>
            <a:r>
              <a:rPr lang="sv-SE" baseline="0"/>
              <a:t> blir patienten hänvisad till den mottagning som bästa kan hjälpa den. Med Min vård Gävleborg ger vi jämlik vård till våra invånare genom att bedöma symtom och hänvisa till vård på ett likvärdigt sätt</a:t>
            </a:r>
            <a:br>
              <a:rPr lang="sv-SE" baseline="0"/>
            </a:br>
            <a:endParaRPr lang="sv-SE"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En viktig</a:t>
            </a:r>
            <a:r>
              <a:rPr lang="sv-SE" baseline="0"/>
              <a:t> funktion i Min vård Gävleborg är möjligheten att ha </a:t>
            </a:r>
            <a:r>
              <a:rPr lang="sv-SE" b="1" baseline="0"/>
              <a:t>digitala besök</a:t>
            </a:r>
            <a:r>
              <a:rPr lang="sv-SE" baseline="0"/>
              <a:t>. Ett digitalt besök kan vara en chatt, ett ljudsamtal eller ett videosamtal.  Ett digitalt besök gör vården mer tillgänglig eftersom det kan genomföras på den </a:t>
            </a:r>
            <a:r>
              <a:rPr lang="sv-SE" b="0" baseline="0"/>
              <a:t>plats som passar patienten bäst</a:t>
            </a:r>
            <a:r>
              <a:rPr lang="sv-SE" baseline="0"/>
              <a:t>. Patienten slipper dessutom restid till vården, vilket gör att vårdbesöket blir</a:t>
            </a:r>
            <a:r>
              <a:rPr lang="sv-SE" b="1" baseline="0"/>
              <a:t> både </a:t>
            </a:r>
            <a:r>
              <a:rPr lang="sv-SE" b="0" baseline="0"/>
              <a:t>tidseffektivt </a:t>
            </a:r>
            <a:r>
              <a:rPr lang="sv-SE" baseline="0"/>
              <a:t>och resurseffektivt.</a:t>
            </a:r>
            <a:br>
              <a:rPr lang="sv-SE" baseline="0"/>
            </a:br>
            <a:endParaRPr lang="sv-SE"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a:t>De invånare som har en fast vårdkontakt eller behandlande roll har alltid möjlighet att </a:t>
            </a:r>
            <a:r>
              <a:rPr lang="sv-SE" b="1" baseline="0"/>
              <a:t>skicka meddelanden </a:t>
            </a:r>
            <a:r>
              <a:rPr lang="sv-SE" baseline="0"/>
              <a:t>till sina kontakter. Meddelandekanaler kan även startas av vilken medarbetare som helst som vill ge patienten en möjlighet att höra av sig vid frågor eller funderingar om sin vård. </a:t>
            </a:r>
            <a:br>
              <a:rPr lang="sv-SE" baseline="0"/>
            </a:br>
            <a:endParaRPr lang="sv-SE"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a:t>Invånaren kan ges möjlighet att </a:t>
            </a:r>
            <a:r>
              <a:rPr lang="sv-SE" b="1" baseline="0"/>
              <a:t>boka tid </a:t>
            </a:r>
            <a:r>
              <a:rPr lang="sv-SE" baseline="0"/>
              <a:t>för vårdbesök på hälsocentral eller mottagning </a:t>
            </a:r>
            <a:r>
              <a:rPr lang="sv-SE" b="1" baseline="0"/>
              <a:t>eller provtagning på hälsocentral </a:t>
            </a:r>
            <a:r>
              <a:rPr lang="sv-SE" baseline="0"/>
              <a:t>själv under vissa förutsättningar. Att ge patienterna möjlighet att boka själva kan vara till stor hjälp både för vården och patienten. Patienten kan då själv bestämma tid och dag för besöket, utifrån vissa givna ramar.</a:t>
            </a:r>
            <a:br>
              <a:rPr lang="sv-SE" baseline="0"/>
            </a:br>
            <a:endParaRPr lang="sv-SE" baseline="0"/>
          </a:p>
          <a:p>
            <a:pPr marL="171450" indent="-171450">
              <a:buFont typeface="Arial" panose="020B0604020202020204" pitchFamily="34" charset="0"/>
              <a:buChar char="•"/>
            </a:pPr>
            <a:r>
              <a:rPr lang="sv-SE" baseline="0"/>
              <a:t>Frågeformulär är en funktion i Min vård Gävleborg som kan användas på olika sätt. Patienten kan </a:t>
            </a:r>
            <a:r>
              <a:rPr lang="sv-SE" b="1" baseline="0"/>
              <a:t>svara på frågeformulär </a:t>
            </a:r>
            <a:r>
              <a:rPr lang="sv-SE" baseline="0"/>
              <a:t>för att förbereda ett besök eller följa upp exempelvis en behandling. Frågeformulär kan användas under, inför eller efter ett besök. </a:t>
            </a:r>
            <a:endParaRPr lang="sv-SE" b="1"/>
          </a:p>
          <a:p>
            <a:endParaRPr lang="sv-SE"/>
          </a:p>
          <a:p>
            <a:endParaRPr lang="sv-SE" baseline="0"/>
          </a:p>
          <a:p>
            <a:pPr marL="171450" indent="-171450">
              <a:buFont typeface="Arial" panose="020B0604020202020204" pitchFamily="34" charset="0"/>
              <a:buChar char="•"/>
            </a:pPr>
            <a:r>
              <a:rPr lang="sv-SE" b="1" baseline="0"/>
              <a:t>Omboka och avboka tid </a:t>
            </a:r>
            <a:br>
              <a:rPr lang="sv-SE" baseline="0"/>
            </a:br>
            <a:r>
              <a:rPr lang="sv-SE" baseline="0"/>
              <a:t>Invånaren kan skicka meddelande om att den vill omboka eller avboka ett planerat besök.</a:t>
            </a:r>
            <a:br>
              <a:rPr lang="sv-SE" baseline="0"/>
            </a:br>
            <a:r>
              <a:rPr lang="sv-SE" baseline="0"/>
              <a:t>Detta kan invånaren göra senast 24 timmar innan besöket äger rum.</a:t>
            </a:r>
            <a:br>
              <a:rPr lang="sv-SE" baseline="0"/>
            </a:br>
            <a:endParaRPr lang="sv-SE" baseline="0"/>
          </a:p>
          <a:p>
            <a:pPr marL="171450" indent="-171450">
              <a:buFont typeface="Arial" panose="020B0604020202020204" pitchFamily="34" charset="0"/>
              <a:buChar char="•"/>
            </a:pPr>
            <a:r>
              <a:rPr lang="sv-SE" b="1" baseline="0"/>
              <a:t>Förnya recept på läkemedel, hjälpmedel eller speciallivsmedel. </a:t>
            </a:r>
            <a:br>
              <a:rPr lang="sv-SE" baseline="0"/>
            </a:br>
            <a:r>
              <a:rPr lang="sv-SE" baseline="0"/>
              <a:t>Invånaren kan skicka in förfrågan om att förnya recept på läkemedel som hämtats ut de senaste 15 månaderna. </a:t>
            </a:r>
            <a:r>
              <a:rPr lang="sv-SE" b="0" baseline="0"/>
              <a:t>Invånaren kan förnya speciallivsmedel och tillbehör eller hjälpmedel för diabetes, stomi och inkontinens.</a:t>
            </a:r>
            <a:br>
              <a:rPr lang="sv-SE" b="1" baseline="0"/>
            </a:br>
            <a:endParaRPr lang="sv-SE" b="1" baseline="0"/>
          </a:p>
          <a:p>
            <a:pPr marL="171450" indent="-171450">
              <a:buFont typeface="Arial" panose="020B0604020202020204" pitchFamily="34" charset="0"/>
              <a:buChar char="•"/>
            </a:pPr>
            <a:r>
              <a:rPr lang="sv-SE" b="1" baseline="0"/>
              <a:t>Preventivmedel</a:t>
            </a:r>
            <a:br>
              <a:rPr lang="sv-SE" baseline="0"/>
            </a:br>
            <a:r>
              <a:rPr lang="sv-SE" baseline="0"/>
              <a:t>Invånaren kan söka för att: </a:t>
            </a:r>
            <a:br>
              <a:rPr lang="sv-SE" baseline="0"/>
            </a:br>
            <a:r>
              <a:rPr lang="sv-SE" baseline="0"/>
              <a:t>- Förnya preventivmedel</a:t>
            </a:r>
            <a:br>
              <a:rPr lang="sv-SE" baseline="0"/>
            </a:br>
            <a:r>
              <a:rPr lang="sv-SE" baseline="0"/>
              <a:t>- Börja med preventivmedel</a:t>
            </a:r>
            <a:br>
              <a:rPr lang="sv-SE" baseline="0"/>
            </a:br>
            <a:r>
              <a:rPr lang="sv-SE" baseline="0"/>
              <a:t>- Byta preventivmedel</a:t>
            </a:r>
            <a:br>
              <a:rPr lang="sv-SE" baseline="0"/>
            </a:br>
            <a:r>
              <a:rPr lang="sv-SE" baseline="0"/>
              <a:t>- Sluta med preventivmedel</a:t>
            </a:r>
            <a:br>
              <a:rPr lang="sv-SE" baseline="0"/>
            </a:br>
            <a:endParaRPr lang="sv-SE" b="1" baseline="0"/>
          </a:p>
          <a:p>
            <a:pPr marL="171450" indent="-171450">
              <a:buFont typeface="Arial" panose="020B0604020202020204" pitchFamily="34" charset="0"/>
              <a:buChar char="•"/>
            </a:pPr>
            <a:r>
              <a:rPr lang="sv-SE" b="1" baseline="0"/>
              <a:t>Intyg </a:t>
            </a:r>
            <a:br>
              <a:rPr lang="sv-SE" b="1" baseline="0"/>
            </a:br>
            <a:r>
              <a:rPr lang="sv-SE" b="0" baseline="0"/>
              <a:t>Invånaren kan söka nya intyg samt förnya intyg eller medicinska underlag. Till exempel:</a:t>
            </a:r>
            <a:br>
              <a:rPr lang="sv-SE" b="0" baseline="0"/>
            </a:br>
            <a:r>
              <a:rPr lang="sv-SE" b="0" baseline="0"/>
              <a:t>- </a:t>
            </a:r>
            <a:r>
              <a:rPr lang="sv-SE" b="0" baseline="0" err="1"/>
              <a:t>Vab</a:t>
            </a:r>
            <a:r>
              <a:rPr lang="sv-SE" b="0" baseline="0"/>
              <a:t>-intyg</a:t>
            </a:r>
            <a:br>
              <a:rPr lang="sv-SE" b="0" baseline="0"/>
            </a:br>
            <a:r>
              <a:rPr lang="sv-SE" b="0" baseline="0"/>
              <a:t>- Nytt intyg handikapparkering</a:t>
            </a:r>
            <a:br>
              <a:rPr lang="sv-SE" b="0" baseline="0"/>
            </a:br>
            <a:r>
              <a:rPr lang="sv-SE" b="0" baseline="0"/>
              <a:t>- Förlängning av intyg handikapparkering</a:t>
            </a:r>
            <a:br>
              <a:rPr lang="sv-SE" b="0" baseline="0"/>
            </a:br>
            <a:r>
              <a:rPr lang="sv-SE" b="0" baseline="0"/>
              <a:t>- Intyg färdtjänst</a:t>
            </a:r>
            <a:br>
              <a:rPr lang="sv-SE" b="0" baseline="0"/>
            </a:br>
            <a:r>
              <a:rPr lang="sv-SE" b="0" baseline="0"/>
              <a:t>- Intyg körkort</a:t>
            </a:r>
            <a:br>
              <a:rPr lang="sv-SE" b="0" baseline="0"/>
            </a:br>
            <a:r>
              <a:rPr lang="sv-SE" b="0" baseline="0"/>
              <a:t>- Intyg för inställd resa</a:t>
            </a:r>
            <a:br>
              <a:rPr lang="sv-SE" b="0" baseline="0"/>
            </a:br>
            <a:r>
              <a:rPr lang="sv-SE" b="0" baseline="0"/>
              <a:t>- Invaliditetsintyg</a:t>
            </a:r>
            <a:br>
              <a:rPr lang="sv-SE" b="0" baseline="0"/>
            </a:br>
            <a:r>
              <a:rPr lang="sv-SE" b="0" baseline="0"/>
              <a:t>- Nytt sjukintyg</a:t>
            </a:r>
            <a:br>
              <a:rPr lang="sv-SE" b="0" baseline="0"/>
            </a:br>
            <a:r>
              <a:rPr lang="sv-SE" b="0" baseline="0"/>
              <a:t>- Förlängning av sjukintyg</a:t>
            </a:r>
            <a:br>
              <a:rPr lang="sv-SE" b="0" baseline="0"/>
            </a:br>
            <a:r>
              <a:rPr lang="sv-SE" b="0" baseline="0"/>
              <a:t>- Intyg ospecificerat </a:t>
            </a:r>
            <a:br>
              <a:rPr lang="sv-SE" b="1" baseline="0"/>
            </a:b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1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Notifieringar</a:t>
            </a:r>
            <a:r>
              <a:rPr lang="sv-SE" baseline="0"/>
              <a:t> är en viktig del av Min vård Gävleborg. </a:t>
            </a:r>
          </a:p>
          <a:p>
            <a:endParaRPr lang="sv-SE" baseline="0"/>
          </a:p>
          <a:p>
            <a:r>
              <a:rPr lang="sv-SE" baseline="0"/>
              <a:t>Patienten registrerar sitt telefonnummer och sin mailadress i </a:t>
            </a:r>
            <a:r>
              <a:rPr lang="sv-SE" baseline="0" err="1"/>
              <a:t>appen</a:t>
            </a:r>
            <a:r>
              <a:rPr lang="sv-SE" baseline="0"/>
              <a:t> och får notiser via SMS och mail vid aktivitet i </a:t>
            </a:r>
            <a:r>
              <a:rPr lang="sv-SE" baseline="0" err="1"/>
              <a:t>appen</a:t>
            </a:r>
            <a:r>
              <a:rPr lang="sv-SE" baseline="0"/>
              <a:t>. </a:t>
            </a:r>
          </a:p>
          <a:p>
            <a:endParaRPr lang="sv-SE" baseline="0"/>
          </a:p>
          <a:p>
            <a:r>
              <a:rPr lang="sv-SE" baseline="0"/>
              <a:t>Patienten får till exempel påminnelser inför ett besök i vården eller information om att det finns ett meddelande att läsa i </a:t>
            </a:r>
            <a:r>
              <a:rPr lang="sv-SE" baseline="0" err="1"/>
              <a:t>appen</a:t>
            </a:r>
            <a:r>
              <a:rPr lang="sv-SE" baseline="0"/>
              <a:t>. </a:t>
            </a:r>
          </a:p>
          <a:p>
            <a:endParaRPr lang="sv-SE" baseline="0"/>
          </a:p>
        </p:txBody>
      </p:sp>
      <p:sp>
        <p:nvSpPr>
          <p:cNvPr id="4" name="Platshållare för bildnummer 3"/>
          <p:cNvSpPr>
            <a:spLocks noGrp="1"/>
          </p:cNvSpPr>
          <p:nvPr>
            <p:ph type="sldNum" sz="quarter" idx="10"/>
          </p:nvPr>
        </p:nvSpPr>
        <p:spPr/>
        <p:txBody>
          <a:bodyPr/>
          <a:lstStyle/>
          <a:p>
            <a:fld id="{1ACFF819-3E70-4078-AB07-AA8A20C39E5C}" type="slidenum">
              <a:rPr lang="sv-SE" smtClean="0"/>
              <a:t>21</a:t>
            </a:fld>
            <a:endParaRPr lang="sv-SE"/>
          </a:p>
        </p:txBody>
      </p:sp>
    </p:spTree>
    <p:extLst>
      <p:ext uri="{BB962C8B-B14F-4D97-AF65-F5344CB8AC3E}">
        <p14:creationId xmlns:p14="http://schemas.microsoft.com/office/powerpoint/2010/main" val="144509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När invånaren söker vård digitalt används det automatiserade </a:t>
            </a:r>
            <a:r>
              <a:rPr lang="sv-SE" err="1"/>
              <a:t>triageringsverktyget</a:t>
            </a:r>
            <a:r>
              <a:rPr lang="sv-SE" baseline="0"/>
              <a:t> (som </a:t>
            </a:r>
            <a:r>
              <a:rPr lang="sv-SE"/>
              <a:t>även kallas </a:t>
            </a:r>
            <a:r>
              <a:rPr lang="sv-SE" err="1"/>
              <a:t>triagemotor</a:t>
            </a:r>
            <a:r>
              <a:rPr lang="sv-SE"/>
              <a:t> internt)</a:t>
            </a:r>
            <a:r>
              <a:rPr lang="sv-SE" baseline="0"/>
              <a:t> </a:t>
            </a:r>
            <a:r>
              <a:rPr lang="sv-SE"/>
              <a:t>för</a:t>
            </a:r>
            <a:r>
              <a:rPr lang="sv-SE" baseline="0"/>
              <a:t> att hjälpa till att guida personen rätt i vården. </a:t>
            </a:r>
          </a:p>
          <a:p>
            <a:endParaRPr lang="sv-SE" baseline="0"/>
          </a:p>
          <a:p>
            <a:r>
              <a:rPr lang="sv-SE" baseline="0"/>
              <a:t>Den så kallade </a:t>
            </a:r>
            <a:r>
              <a:rPr lang="sv-SE" baseline="0" err="1"/>
              <a:t>triagemotorn</a:t>
            </a:r>
            <a:r>
              <a:rPr lang="sv-SE" baseline="0"/>
              <a:t> funkar på det viset att:</a:t>
            </a:r>
            <a:br>
              <a:rPr lang="sv-SE" baseline="0"/>
            </a:br>
            <a:endParaRPr lang="sv-SE" baseline="0"/>
          </a:p>
          <a:p>
            <a:pPr marL="171450" indent="-171450">
              <a:buFont typeface="Arial" panose="020B0604020202020204" pitchFamily="34" charset="0"/>
              <a:buChar char="•"/>
            </a:pPr>
            <a:r>
              <a:rPr lang="sv-SE" baseline="0"/>
              <a:t>Invånaren får besvara frågor om sitt hälsotillstånd i </a:t>
            </a:r>
            <a:r>
              <a:rPr lang="sv-SE" baseline="0" err="1"/>
              <a:t>appen</a:t>
            </a:r>
            <a:r>
              <a:rPr lang="sv-SE" baseline="0"/>
              <a:t>.</a:t>
            </a:r>
          </a:p>
          <a:p>
            <a:pPr marL="171450" indent="-171450">
              <a:buFont typeface="Arial" panose="020B0604020202020204" pitchFamily="34" charset="0"/>
              <a:buChar char="•"/>
            </a:pPr>
            <a:r>
              <a:rPr lang="sv-SE" baseline="0"/>
              <a:t>Svaren på frågorna genererar en medicinsk rekommendation. Patienten blir därefter guidad till rätt mottagning eller så får patienten ett egenvårdsråd om besvären bedöms vara så pass milda.</a:t>
            </a:r>
          </a:p>
          <a:p>
            <a:pPr marL="171450" indent="-171450">
              <a:buFont typeface="Arial" panose="020B0604020202020204" pitchFamily="34" charset="0"/>
              <a:buChar char="•"/>
            </a:pPr>
            <a:r>
              <a:rPr lang="sv-SE" baseline="0"/>
              <a:t>I vården sorteras ärendet till den mottagning som bedöms bäst kunna hjälpa patienten. Ärendet skickas till vården baserat på;</a:t>
            </a:r>
            <a:br>
              <a:rPr lang="sv-SE" baseline="0"/>
            </a:br>
            <a:r>
              <a:rPr lang="sv-SE" baseline="0"/>
              <a:t>- Prioritet (1-12)</a:t>
            </a:r>
            <a:br>
              <a:rPr lang="sv-SE" baseline="0"/>
            </a:br>
            <a:r>
              <a:rPr lang="sv-SE" baseline="0"/>
              <a:t>- Vårdnivå (primärvård eller specialiserad vård)</a:t>
            </a:r>
            <a:br>
              <a:rPr lang="sv-SE" baseline="0"/>
            </a:br>
            <a:r>
              <a:rPr lang="sv-SE" baseline="0"/>
              <a:t>- Besöksform (digitalt eller fysiskt)</a:t>
            </a:r>
            <a:br>
              <a:rPr lang="sv-SE" baseline="0"/>
            </a:br>
            <a:r>
              <a:rPr lang="sv-SE" baseline="0"/>
              <a:t>- Roll (yrke, specialitet och spetskompetens)</a:t>
            </a:r>
            <a:endParaRPr lang="sv-SE"/>
          </a:p>
          <a:p>
            <a:pPr marL="0" indent="0">
              <a:buNone/>
            </a:pPr>
            <a:endParaRPr lang="sv-SE" sz="1200"/>
          </a:p>
          <a:p>
            <a:pPr marL="0" indent="0">
              <a:buNone/>
            </a:pPr>
            <a:endParaRPr lang="sv-SE" sz="1200"/>
          </a:p>
          <a:p>
            <a:pPr marL="0" indent="0">
              <a:buNone/>
            </a:pPr>
            <a:endParaRPr lang="sv-SE" sz="1200"/>
          </a:p>
          <a:p>
            <a:pPr marL="0" indent="0">
              <a:buNone/>
            </a:pPr>
            <a:endParaRPr lang="sv-SE" sz="1200"/>
          </a:p>
          <a:p>
            <a:pPr marL="0" indent="0">
              <a:buNone/>
            </a:pPr>
            <a:endParaRPr lang="sv-SE" sz="1200"/>
          </a:p>
          <a:p>
            <a:pPr marL="0" indent="0">
              <a:buNone/>
            </a:pPr>
            <a:endParaRPr lang="sv-SE" sz="120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CB33069-41B7-4558-8F21-8160F8BE4F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16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Om patienten</a:t>
            </a:r>
            <a:r>
              <a:rPr lang="sv-SE" baseline="0"/>
              <a:t> uppger symtom som indikerar att det kan vara fara för livet, kommer patienten att bli uppmanad att ringa 112 istället för att vara kvar i </a:t>
            </a:r>
            <a:r>
              <a:rPr lang="sv-SE" baseline="0" err="1"/>
              <a:t>appen</a:t>
            </a:r>
            <a:r>
              <a:rPr lang="sv-SE" baseline="0"/>
              <a:t>. </a:t>
            </a:r>
          </a:p>
          <a:p>
            <a:endParaRPr lang="sv-SE" baseline="0"/>
          </a:p>
          <a:p>
            <a:r>
              <a:rPr lang="sv-SE" baseline="0"/>
              <a:t>Annars kommer patienten antingen bli rekommenderad att besöka vården eller egenvård. </a:t>
            </a:r>
          </a:p>
          <a:p>
            <a:endParaRPr lang="sv-SE" baseline="0"/>
          </a:p>
          <a:p>
            <a:r>
              <a:rPr lang="sv-SE" baseline="0"/>
              <a:t>Vilken typ av besök som rekommenderas beror på vilket/vilka symtom som patienten har uppgett och vilken prioritet som ärendet har fått. </a:t>
            </a: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829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Det finns 12 olika prioritetsgrader för ärenden i Min vård Gävleborg. </a:t>
            </a:r>
          </a:p>
          <a:p>
            <a:endParaRPr lang="sv-SE"/>
          </a:p>
          <a:p>
            <a:r>
              <a:rPr lang="sv-SE"/>
              <a:t>Vid</a:t>
            </a:r>
            <a:r>
              <a:rPr lang="sv-SE" baseline="0"/>
              <a:t> </a:t>
            </a:r>
            <a:r>
              <a:rPr lang="sv-SE" baseline="0" err="1"/>
              <a:t>prio</a:t>
            </a:r>
            <a:r>
              <a:rPr lang="sv-SE" baseline="0"/>
              <a:t> 1 ombeds patienten att ringa 112. Då bedöms besvären vara så allvarliga att patienten bör tillkalla ambulans eller ta sig till akutmottagningen på något sätt. </a:t>
            </a:r>
          </a:p>
          <a:p>
            <a:endParaRPr lang="sv-SE" baseline="0"/>
          </a:p>
          <a:p>
            <a:r>
              <a:rPr lang="sv-SE" baseline="0"/>
              <a:t>Vid </a:t>
            </a:r>
            <a:r>
              <a:rPr lang="sv-SE" baseline="0" err="1"/>
              <a:t>prio</a:t>
            </a:r>
            <a:r>
              <a:rPr lang="sv-SE" baseline="0"/>
              <a:t> 12 ombeds patienten att lindra besvären genom egenvård. </a:t>
            </a:r>
          </a:p>
          <a:p>
            <a:endParaRPr lang="sv-SE" baseline="0"/>
          </a:p>
          <a:p>
            <a:r>
              <a:rPr lang="sv-SE" baseline="0" err="1"/>
              <a:t>Prio</a:t>
            </a:r>
            <a:r>
              <a:rPr lang="sv-SE" baseline="0"/>
              <a:t> 2-11 har </a:t>
            </a:r>
            <a:r>
              <a:rPr lang="sv-SE" baseline="0" err="1"/>
              <a:t>hanteringatider</a:t>
            </a:r>
            <a:r>
              <a:rPr lang="sv-SE" baseline="0"/>
              <a:t> från 10 minuter upp till 90 dagar, </a:t>
            </a: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3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solidFill>
                  <a:schemeClr val="bg1"/>
                </a:solidFill>
              </a:rPr>
              <a:t>Min vård Gävleborg kan användas av dig som är 13 år eller äldre och som </a:t>
            </a:r>
            <a:r>
              <a:rPr lang="sv-SE" baseline="0">
                <a:solidFill>
                  <a:schemeClr val="bg1"/>
                </a:solidFill>
              </a:rPr>
              <a:t>är listad på en hälsocentral i Gävleborg. </a:t>
            </a:r>
          </a:p>
          <a:p>
            <a:endParaRPr lang="sv-SE" baseline="0">
              <a:solidFill>
                <a:schemeClr val="bg1"/>
              </a:solidFill>
            </a:endParaRPr>
          </a:p>
          <a:p>
            <a:r>
              <a:rPr lang="sv-SE" sz="1200" b="0" i="0" kern="1200">
                <a:solidFill>
                  <a:schemeClr val="tx1"/>
                </a:solidFill>
                <a:effectLst/>
                <a:latin typeface="+mn-lt"/>
                <a:ea typeface="+mn-ea"/>
                <a:cs typeface="+mn-cs"/>
              </a:rPr>
              <a:t>Du som är vårdnadshavare kan vara ombud för barn som är 0–12 år. Du loggar då in i </a:t>
            </a:r>
            <a:r>
              <a:rPr lang="sv-SE" sz="1200" b="0" i="0" kern="1200" err="1">
                <a:solidFill>
                  <a:schemeClr val="tx1"/>
                </a:solidFill>
                <a:effectLst/>
                <a:latin typeface="+mn-lt"/>
                <a:ea typeface="+mn-ea"/>
                <a:cs typeface="+mn-cs"/>
              </a:rPr>
              <a:t>appen</a:t>
            </a:r>
            <a:r>
              <a:rPr lang="sv-SE" sz="1200" b="0" i="0" kern="1200">
                <a:solidFill>
                  <a:schemeClr val="tx1"/>
                </a:solidFill>
                <a:effectLst/>
                <a:latin typeface="+mn-lt"/>
                <a:ea typeface="+mn-ea"/>
                <a:cs typeface="+mn-cs"/>
              </a:rPr>
              <a:t> genom din egen inloggning för att utföra ditt barns ärende. </a:t>
            </a: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Du som har spärrad journal eller skyddade personuppgifter kan inte använda Min vård Gävleborg.</a:t>
            </a:r>
          </a:p>
          <a:p>
            <a:endParaRPr lang="sv-SE">
              <a:solidFill>
                <a:schemeClr val="bg1"/>
              </a:solidFill>
            </a:endParaRPr>
          </a:p>
          <a:p>
            <a:endParaRPr lang="sv-SE">
              <a:solidFill>
                <a:schemeClr val="bg1"/>
              </a:solidFill>
            </a:endParaRP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428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29177E7-CAED-4D95-BEA6-E8997CF6CEA1}" type="slidenum">
              <a:rPr lang="sv-SE" smtClean="0"/>
              <a:t>26</a:t>
            </a:fld>
            <a:endParaRPr lang="sv-SE"/>
          </a:p>
        </p:txBody>
      </p:sp>
    </p:spTree>
    <p:extLst>
      <p:ext uri="{BB962C8B-B14F-4D97-AF65-F5344CB8AC3E}">
        <p14:creationId xmlns:p14="http://schemas.microsoft.com/office/powerpoint/2010/main" val="2755536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Assisterad</a:t>
            </a:r>
            <a:r>
              <a:rPr lang="sv-SE" baseline="0"/>
              <a:t> </a:t>
            </a:r>
            <a:r>
              <a:rPr lang="sv-SE" baseline="0" err="1"/>
              <a:t>triage</a:t>
            </a:r>
            <a:r>
              <a:rPr lang="sv-SE" baseline="0"/>
              <a:t> fungerar i stort sett likadant som när invånaren söker vård digitalt på egen hand.</a:t>
            </a:r>
          </a:p>
          <a:p>
            <a:r>
              <a:rPr lang="sv-SE" baseline="0"/>
              <a:t>Ett behov uppstår och invånaren väljer att kontakta vården genom att ringa 1177. </a:t>
            </a:r>
          </a:p>
          <a:p>
            <a:endParaRPr lang="sv-SE" baseline="0"/>
          </a:p>
          <a:p>
            <a:r>
              <a:rPr lang="sv-SE" baseline="0"/>
              <a:t>Under samtalet får invånaren besvara frågor som rådgivningssköterskan ställer från </a:t>
            </a:r>
            <a:r>
              <a:rPr lang="sv-SE" baseline="0" err="1"/>
              <a:t>triagemotorn</a:t>
            </a:r>
            <a:r>
              <a:rPr lang="sv-SE" baseline="0"/>
              <a:t>. Invånaren får samma frågor på telefon som  den skulle ha fått i </a:t>
            </a:r>
            <a:r>
              <a:rPr lang="sv-SE" baseline="0" err="1"/>
              <a:t>appen</a:t>
            </a:r>
            <a:r>
              <a:rPr lang="sv-SE" baseline="0"/>
              <a:t> och invånaren får också samma rekommendation till vård som i hade använt </a:t>
            </a:r>
            <a:r>
              <a:rPr lang="sv-SE" baseline="0" err="1"/>
              <a:t>appen</a:t>
            </a:r>
            <a:r>
              <a:rPr lang="sv-SE" baseline="0"/>
              <a:t>.</a:t>
            </a:r>
          </a:p>
          <a:p>
            <a:endParaRPr lang="sv-SE" baseline="0"/>
          </a:p>
          <a:p>
            <a:r>
              <a:rPr lang="sv-SE" baseline="0"/>
              <a:t>Svaren på frågorna genererar en medicinsk rekommendation som 1177 sedan överlämnar till vården.</a:t>
            </a:r>
          </a:p>
          <a:p>
            <a:endParaRPr lang="sv-SE" baseline="0"/>
          </a:p>
          <a:p>
            <a:r>
              <a:rPr lang="sv-SE" baseline="0"/>
              <a:t>Överlämningen till vården sker genom att de patienter som anser sig vara ”digitala” får en bokningsbiljett till besök i vården.</a:t>
            </a:r>
          </a:p>
          <a:p>
            <a:endParaRPr lang="sv-SE" baseline="0"/>
          </a:p>
          <a:p>
            <a:r>
              <a:rPr lang="sv-SE" baseline="0"/>
              <a:t>Icke digitala patienter överlämnas via konsultation till vården. </a:t>
            </a:r>
          </a:p>
          <a:p>
            <a:endParaRPr lang="sv-SE" baseline="0"/>
          </a:p>
          <a:p>
            <a:r>
              <a:rPr lang="sv-SE" baseline="0"/>
              <a:t>Vid brådskande ärenden kan patienten även bli hänvisad att akut uppsöka en mottagning. </a:t>
            </a:r>
          </a:p>
          <a:p>
            <a:pPr marL="0" indent="0">
              <a:buNone/>
            </a:pPr>
            <a:endParaRPr lang="sv-SE" sz="1200"/>
          </a:p>
          <a:p>
            <a:pPr marL="0" indent="0">
              <a:buNone/>
            </a:pPr>
            <a:endParaRPr lang="sv-SE" sz="1200"/>
          </a:p>
          <a:p>
            <a:pPr marL="0" indent="0">
              <a:buNone/>
            </a:pPr>
            <a:endParaRPr lang="sv-SE" sz="1200"/>
          </a:p>
          <a:p>
            <a:pPr marL="0" indent="0">
              <a:buNone/>
            </a:pPr>
            <a:endParaRPr lang="sv-SE" sz="1200"/>
          </a:p>
          <a:p>
            <a:pPr marL="0" indent="0">
              <a:buNone/>
            </a:pPr>
            <a:endParaRPr lang="sv-SE" sz="1200"/>
          </a:p>
          <a:p>
            <a:pPr marL="0" indent="0">
              <a:buNone/>
            </a:pPr>
            <a:endParaRPr lang="sv-SE" sz="120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CB33069-41B7-4558-8F21-8160F8BE4F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406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86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29177E7-CAED-4D95-BEA6-E8997CF6CEA1}" type="slidenum">
              <a:rPr lang="sv-SE" smtClean="0"/>
              <a:t>30</a:t>
            </a:fld>
            <a:endParaRPr lang="sv-SE"/>
          </a:p>
        </p:txBody>
      </p:sp>
    </p:spTree>
    <p:extLst>
      <p:ext uri="{BB962C8B-B14F-4D97-AF65-F5344CB8AC3E}">
        <p14:creationId xmlns:p14="http://schemas.microsoft.com/office/powerpoint/2010/main" val="3882301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Min vård Gävleborg erbjuder patienten EN gemensam ingång till vården</a:t>
            </a:r>
            <a:r>
              <a:rPr lang="sv-SE" baseline="0"/>
              <a:t>. Det är många olika aktörer som finns tillgängliga i plattformen för att hantera patienternas ärenden. </a:t>
            </a:r>
          </a:p>
          <a:p>
            <a:endParaRPr lang="sv-SE"/>
          </a:p>
          <a:p>
            <a:r>
              <a:rPr lang="sv-SE"/>
              <a:t>De flesta patienter som </a:t>
            </a:r>
            <a:r>
              <a:rPr lang="sv-SE" b="1"/>
              <a:t>söker vård via</a:t>
            </a:r>
            <a:r>
              <a:rPr lang="sv-SE" b="1" baseline="0"/>
              <a:t> </a:t>
            </a:r>
            <a:r>
              <a:rPr lang="sv-SE" b="1" baseline="0" err="1"/>
              <a:t>triagemotorn</a:t>
            </a:r>
            <a:r>
              <a:rPr lang="sv-SE" b="1" baseline="0"/>
              <a:t> </a:t>
            </a:r>
            <a:r>
              <a:rPr lang="sv-SE" b="0" baseline="0"/>
              <a:t>i</a:t>
            </a:r>
            <a:r>
              <a:rPr lang="sv-SE" b="1" baseline="0"/>
              <a:t> </a:t>
            </a:r>
            <a:r>
              <a:rPr lang="sv-SE"/>
              <a:t>Min vård Gävleborg kommer att hamna hos primärvården för att få hjälp med sina besvär. </a:t>
            </a:r>
          </a:p>
          <a:p>
            <a:endParaRPr lang="sv-SE"/>
          </a:p>
          <a:p>
            <a:r>
              <a:rPr lang="sv-SE"/>
              <a:t>Vissa ärenden kommer dock att gå direkt till den specialiserade vården. </a:t>
            </a:r>
          </a:p>
          <a:p>
            <a:endParaRPr lang="sv-SE"/>
          </a:p>
          <a:p>
            <a:r>
              <a:rPr lang="sv-SE"/>
              <a:t>Grundtanken i Min vård Gävleborg är att invånaren ska få vård hos den </a:t>
            </a:r>
            <a:r>
              <a:rPr lang="sv-SE" b="1"/>
              <a:t>vårdgivare</a:t>
            </a:r>
            <a:r>
              <a:rPr lang="sv-SE"/>
              <a:t> som den är listad hos, så långt det är möjligt. </a:t>
            </a:r>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421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Det finns flera olika vårdgivar</a:t>
            </a:r>
            <a:r>
              <a:rPr lang="sv-SE" baseline="0"/>
              <a:t>e i vårt län.</a:t>
            </a:r>
            <a:endParaRPr lang="sv-SE"/>
          </a:p>
          <a:p>
            <a:endParaRPr lang="sv-SE"/>
          </a:p>
          <a:p>
            <a:r>
              <a:rPr lang="sv-SE"/>
              <a:t>I primärvården finns det både hälsocentraler som drivs av Region Gävleborg och hälsocentraler som drivs i privat regi men som samarbetar med Region Gävleborg. </a:t>
            </a:r>
          </a:p>
          <a:p>
            <a:endParaRPr lang="sv-SE"/>
          </a:p>
          <a:p>
            <a:r>
              <a:rPr lang="sv-SE"/>
              <a:t>I den specialiserade vården finns endast Region Gävleborg som vårdgivare.</a:t>
            </a:r>
          </a:p>
          <a:p>
            <a:endParaRPr lang="sv-SE"/>
          </a:p>
          <a:p>
            <a:r>
              <a:rPr lang="sv-SE"/>
              <a:t>För tandvården är Folktandvården i Region Gävleborg vårdgivare. </a:t>
            </a:r>
          </a:p>
          <a:p>
            <a:endParaRPr lang="sv-SE"/>
          </a:p>
          <a:p>
            <a:r>
              <a:rPr lang="sv-SE"/>
              <a:t>Vem som är vårdgivare till patienten påverkar vilken information om patientens ärende som medarbetaren kan se i Clinic24. Det kan även påverka vissa funktioner för samarbete i Clinic24. </a:t>
            </a:r>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53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Låt oss titta på några aktiviteter</a:t>
            </a:r>
            <a:r>
              <a:rPr lang="sv-SE" baseline="0"/>
              <a:t> i Clinic24.</a:t>
            </a:r>
          </a:p>
          <a:p>
            <a:endParaRPr lang="sv-SE" baseline="0"/>
          </a:p>
          <a:p>
            <a:pPr marL="171450" indent="-171450">
              <a:buFont typeface="Arial" panose="020B0604020202020204" pitchFamily="34" charset="0"/>
              <a:buChar char="•"/>
            </a:pPr>
            <a:r>
              <a:rPr lang="sv-SE" baseline="0"/>
              <a:t>När det gäller </a:t>
            </a:r>
            <a:r>
              <a:rPr lang="sv-SE" b="1" baseline="0"/>
              <a:t>information om en patients ärende</a:t>
            </a:r>
            <a:r>
              <a:rPr lang="sv-SE" b="0" baseline="0"/>
              <a:t>, så stannar informationen hos patientens vårdgivare. Om en patient till exempel har sökt vård digitalt är det endast patientens vårdgivare som kan läsa patientens egenanamnes som genererats via </a:t>
            </a:r>
            <a:r>
              <a:rPr lang="sv-SE" b="0" baseline="0" err="1"/>
              <a:t>triagemotorn</a:t>
            </a:r>
            <a:r>
              <a:rPr lang="sv-SE" b="0" baseline="0"/>
              <a:t>. Anteckningar och övrig information om patientens ärende stannar också hos vårdgivaren. </a:t>
            </a:r>
          </a:p>
          <a:p>
            <a:pPr marL="171450" indent="-171450">
              <a:buFont typeface="Arial" panose="020B0604020202020204" pitchFamily="34" charset="0"/>
              <a:buChar char="•"/>
            </a:pPr>
            <a:r>
              <a:rPr lang="sv-SE" b="0" baseline="0"/>
              <a:t>Det är möjligt att </a:t>
            </a:r>
            <a:r>
              <a:rPr lang="sv-SE" b="1" baseline="0"/>
              <a:t>skicka digitala konsultationer </a:t>
            </a:r>
            <a:r>
              <a:rPr lang="sv-SE" b="0" baseline="0"/>
              <a:t>mellan olika vårdgivare</a:t>
            </a:r>
          </a:p>
          <a:p>
            <a:pPr marL="171450" indent="-171450">
              <a:buFont typeface="Arial" panose="020B0604020202020204" pitchFamily="34" charset="0"/>
              <a:buChar char="•"/>
            </a:pPr>
            <a:r>
              <a:rPr lang="sv-SE" b="0" baseline="0"/>
              <a:t>Det är också </a:t>
            </a:r>
            <a:r>
              <a:rPr lang="sv-SE" b="1" baseline="0"/>
              <a:t>möjligt att skicka bokningsbiljetter</a:t>
            </a:r>
            <a:r>
              <a:rPr lang="sv-SE" b="0" baseline="0"/>
              <a:t> mellan olika vårdgivare.</a:t>
            </a:r>
          </a:p>
          <a:p>
            <a:pPr marL="171450" indent="-171450">
              <a:buFont typeface="Arial" panose="020B0604020202020204" pitchFamily="34" charset="0"/>
              <a:buChar char="•"/>
            </a:pPr>
            <a:r>
              <a:rPr lang="sv-SE" b="0" baseline="0"/>
              <a:t>Däremot går det inte att </a:t>
            </a:r>
            <a:r>
              <a:rPr lang="sv-SE" b="1" baseline="0"/>
              <a:t>överlämna ett digitalt besök</a:t>
            </a:r>
            <a:r>
              <a:rPr lang="sv-SE" b="0" baseline="0"/>
              <a:t> mellan olika vårdgivare.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Det är inte heller möjligt att </a:t>
            </a:r>
            <a:r>
              <a:rPr lang="sv-SE" b="1" baseline="0"/>
              <a:t>flytta ett digitalt besök</a:t>
            </a:r>
            <a:r>
              <a:rPr lang="sv-SE" b="0" baseline="0"/>
              <a:t> mellan olika vårdgivare.</a:t>
            </a:r>
          </a:p>
          <a:p>
            <a:pPr marL="171450" indent="-171450">
              <a:buFont typeface="Arial" panose="020B0604020202020204" pitchFamily="34" charset="0"/>
              <a:buChar char="•"/>
            </a:pPr>
            <a:r>
              <a:rPr lang="sv-SE" b="0"/>
              <a:t>Det går heller inte att </a:t>
            </a:r>
            <a:r>
              <a:rPr lang="sv-SE" b="1"/>
              <a:t>bjuda</a:t>
            </a:r>
            <a:r>
              <a:rPr lang="sv-SE" b="1" baseline="0"/>
              <a:t> in kollega till pågående digitalt besök </a:t>
            </a:r>
            <a:r>
              <a:rPr lang="sv-SE" b="0" baseline="0"/>
              <a:t>om din kollega tillhör en annan vårdgivare. </a:t>
            </a:r>
            <a:endParaRPr lang="sv-SE" b="0"/>
          </a:p>
        </p:txBody>
      </p:sp>
      <p:sp>
        <p:nvSpPr>
          <p:cNvPr id="4" name="Platshållare för bildnummer 3"/>
          <p:cNvSpPr>
            <a:spLocks noGrp="1"/>
          </p:cNvSpPr>
          <p:nvPr>
            <p:ph type="sldNum" sz="quarter" idx="10"/>
          </p:nvPr>
        </p:nvSpPr>
        <p:spPr/>
        <p:txBody>
          <a:bodyPr/>
          <a:lstStyle/>
          <a:p>
            <a:fld id="{47AEA701-4AD1-46D0-AB1E-8C8B0D15B910}" type="slidenum">
              <a:rPr lang="sv-SE" smtClean="0"/>
              <a:t>34</a:t>
            </a:fld>
            <a:endParaRPr lang="sv-SE"/>
          </a:p>
        </p:txBody>
      </p:sp>
    </p:spTree>
    <p:extLst>
      <p:ext uri="{BB962C8B-B14F-4D97-AF65-F5344CB8AC3E}">
        <p14:creationId xmlns:p14="http://schemas.microsoft.com/office/powerpoint/2010/main" val="2972375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Patienter som har en fast vårdkontakt eller behandlade roll, har möjlighet att chatta direkt med sina kontaktpersoner genom Min vård Gävleborg.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När patienten loggat in i </a:t>
            </a:r>
            <a:r>
              <a:rPr lang="sv-SE" sz="1200" kern="1200" err="1">
                <a:solidFill>
                  <a:schemeClr val="tx1"/>
                </a:solidFill>
                <a:effectLst/>
                <a:latin typeface="+mn-lt"/>
                <a:ea typeface="+mn-ea"/>
                <a:cs typeface="+mn-cs"/>
              </a:rPr>
              <a:t>appen</a:t>
            </a:r>
            <a:r>
              <a:rPr lang="sv-SE" sz="1200" kern="1200">
                <a:solidFill>
                  <a:schemeClr val="tx1"/>
                </a:solidFill>
                <a:effectLst/>
                <a:latin typeface="+mn-lt"/>
                <a:ea typeface="+mn-ea"/>
                <a:cs typeface="+mn-cs"/>
              </a:rPr>
              <a:t> kan de använda en funktion på startsidan för att skicka ett meddelande till sin fasta vårdkontakt eller sin behandlande roll. När patienten har skickat sitt meddelande startas en chatt. Genom chatten kan patienten och vården kommunicera med varandra. Patienten kan vänta sig svar inom tre dagar efter att ha skickat sin fråga eller meddelande. Funktionen ska alltså inte användas för akuta eller brådskande ärenden.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Syftet med a</a:t>
            </a:r>
            <a:r>
              <a:rPr lang="sv-SE" sz="1200" kern="1200" baseline="0">
                <a:solidFill>
                  <a:schemeClr val="tx1"/>
                </a:solidFill>
                <a:effectLst/>
                <a:latin typeface="+mn-lt"/>
                <a:ea typeface="+mn-ea"/>
                <a:cs typeface="+mn-cs"/>
              </a:rPr>
              <a:t>tt erbjuda patienterna en möjlighet att chatta med sina kontaktpersoner, är att göra vården mer tillgänglig. Patienterna kan på ett enkelt sätt och eget initiativ starta en kommunikation med sina fasta vårdkontakt eller behandlande roll. Alla patienter som har fast vårdkontakt eller behandlande roll knuten till sig, har automatiskt denna möjlighet i Min vård Gävleborg.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baseline="0"/>
          </a:p>
        </p:txBody>
      </p:sp>
      <p:sp>
        <p:nvSpPr>
          <p:cNvPr id="4" name="Platshållare för bildnummer 3"/>
          <p:cNvSpPr>
            <a:spLocks noGrp="1"/>
          </p:cNvSpPr>
          <p:nvPr>
            <p:ph type="sldNum" sz="quarter" idx="10"/>
          </p:nvPr>
        </p:nvSpPr>
        <p:spPr/>
        <p:txBody>
          <a:bodyPr/>
          <a:lstStyle/>
          <a:p>
            <a:fld id="{1ACFF819-3E70-4078-AB07-AA8A20C39E5C}" type="slidenum">
              <a:rPr lang="sv-SE" smtClean="0"/>
              <a:t>36</a:t>
            </a:fld>
            <a:endParaRPr lang="sv-SE"/>
          </a:p>
        </p:txBody>
      </p:sp>
    </p:spTree>
    <p:extLst>
      <p:ext uri="{BB962C8B-B14F-4D97-AF65-F5344CB8AC3E}">
        <p14:creationId xmlns:p14="http://schemas.microsoft.com/office/powerpoint/2010/main" val="2099385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Vad är då en fast vårdkontakt?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En </a:t>
            </a:r>
            <a:r>
              <a:rPr lang="sv-SE" sz="1200" b="0" kern="1200">
                <a:solidFill>
                  <a:schemeClr val="tx1"/>
                </a:solidFill>
                <a:effectLst/>
                <a:latin typeface="+mn-lt"/>
                <a:ea typeface="+mn-ea"/>
                <a:cs typeface="+mn-cs"/>
              </a:rPr>
              <a:t>fast vårdkontakt </a:t>
            </a:r>
            <a:r>
              <a:rPr lang="sv-SE" sz="1200" kern="1200">
                <a:solidFill>
                  <a:schemeClr val="tx1"/>
                </a:solidFill>
                <a:effectLst/>
                <a:latin typeface="+mn-lt"/>
                <a:ea typeface="+mn-ea"/>
                <a:cs typeface="+mn-cs"/>
              </a:rPr>
              <a:t>har ett helhetsansvar för att samordna och koordinera all vård för patienten. Den ska stärka patientens ställning och ska vara ett stöd för patienten i kontakten med vården.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En fast vårdkontakt ska utses om patienten begär det, eller om det är nödvändigt för att tillgodose patientens behov av trygghet, kontinuitet, samordning, koordinering och säkerhet. Det är patientens behov av vård som styr när och hur länge det är lämpligt att ha en fast vårdkontakt.</a:t>
            </a:r>
            <a:br>
              <a:rPr lang="sv-SE" sz="1200" kern="1200">
                <a:solidFill>
                  <a:schemeClr val="tx1"/>
                </a:solidFill>
                <a:effectLst/>
                <a:latin typeface="+mn-lt"/>
                <a:ea typeface="+mn-ea"/>
                <a:cs typeface="+mn-cs"/>
              </a:rPr>
            </a:br>
            <a:br>
              <a:rPr lang="sv-SE" sz="1200" kern="1200">
                <a:solidFill>
                  <a:schemeClr val="tx1"/>
                </a:solidFill>
                <a:effectLst/>
                <a:latin typeface="+mn-lt"/>
                <a:ea typeface="+mn-ea"/>
                <a:cs typeface="+mn-cs"/>
              </a:rPr>
            </a:br>
            <a:r>
              <a:rPr lang="sv-SE" sz="1200" kern="1200">
                <a:solidFill>
                  <a:schemeClr val="tx1"/>
                </a:solidFill>
                <a:effectLst/>
                <a:latin typeface="+mn-lt"/>
                <a:ea typeface="+mn-ea"/>
                <a:cs typeface="+mn-cs"/>
              </a:rPr>
              <a:t>Vem som helst i organisationen kan bli fast vårdkontakt. Det finns inga regler kring vilka yrkeskategorier som får vara fast vårdkontakt. En fast vårdkontakt kan vara till exempel sjuksköterska, läkare, psykolog eller en administrativ medarbetare. Bedömningen om vem som bör vara patientens fasta vårdkontakt ska grundas på patientens behov och vilken kompetens som bäst kan tillgodose det behovet.</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För en patient med livshotande tillstånd ska verksamhetschefen dock utse en legitimerad läkare som fast vårdkontakt. </a:t>
            </a:r>
          </a:p>
          <a:p>
            <a:endParaRPr lang="sv-SE"/>
          </a:p>
        </p:txBody>
      </p:sp>
      <p:sp>
        <p:nvSpPr>
          <p:cNvPr id="4" name="Platshållare för bildnummer 3"/>
          <p:cNvSpPr>
            <a:spLocks noGrp="1"/>
          </p:cNvSpPr>
          <p:nvPr>
            <p:ph type="sldNum" sz="quarter" idx="10"/>
          </p:nvPr>
        </p:nvSpPr>
        <p:spPr/>
        <p:txBody>
          <a:bodyPr/>
          <a:lstStyle/>
          <a:p>
            <a:fld id="{4A1502C0-3698-4B6B-A4AC-BCF460F0E52F}" type="slidenum">
              <a:rPr lang="sv-SE" smtClean="0"/>
              <a:t>37</a:t>
            </a:fld>
            <a:endParaRPr lang="sv-SE"/>
          </a:p>
        </p:txBody>
      </p:sp>
    </p:spTree>
    <p:extLst>
      <p:ext uri="{BB962C8B-B14F-4D97-AF65-F5344CB8AC3E}">
        <p14:creationId xmlns:p14="http://schemas.microsoft.com/office/powerpoint/2010/main" val="3651729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Vad är då en behandlande roll?</a:t>
            </a: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En </a:t>
            </a:r>
            <a:r>
              <a:rPr lang="sv-SE" sz="1200" b="1" kern="1200">
                <a:solidFill>
                  <a:schemeClr val="tx1"/>
                </a:solidFill>
                <a:effectLst/>
                <a:latin typeface="+mn-lt"/>
                <a:ea typeface="+mn-ea"/>
                <a:cs typeface="+mn-cs"/>
              </a:rPr>
              <a:t>behandlande roll</a:t>
            </a:r>
            <a:r>
              <a:rPr lang="sv-SE" sz="1200" kern="1200">
                <a:solidFill>
                  <a:schemeClr val="tx1"/>
                </a:solidFill>
                <a:effectLst/>
                <a:latin typeface="+mn-lt"/>
                <a:ea typeface="+mn-ea"/>
                <a:cs typeface="+mn-cs"/>
              </a:rPr>
              <a:t> ansvarar för att samordna insatser, utvärderingar och uppföljningar i vården av en patient.</a:t>
            </a:r>
          </a:p>
          <a:p>
            <a:r>
              <a:rPr lang="sv-SE" sz="1200" kern="1200" baseline="0">
                <a:solidFill>
                  <a:schemeClr val="tx1"/>
                </a:solidFill>
                <a:effectLst/>
                <a:latin typeface="+mn-lt"/>
                <a:ea typeface="+mn-ea"/>
                <a:cs typeface="+mn-cs"/>
              </a:rPr>
              <a:t>En behandlande roll har ansvar för patienten inom ett särskilt område, till exempel en </a:t>
            </a:r>
            <a:r>
              <a:rPr lang="sv-SE" sz="1200" kern="1200">
                <a:solidFill>
                  <a:schemeClr val="tx1"/>
                </a:solidFill>
                <a:effectLst/>
                <a:latin typeface="+mn-lt"/>
                <a:ea typeface="+mn-ea"/>
                <a:cs typeface="+mn-cs"/>
              </a:rPr>
              <a:t>organspecifik sjukdom eller ett komplext sjukdomstillstånd</a:t>
            </a:r>
            <a:r>
              <a:rPr lang="sv-SE" sz="1200" kern="1200" baseline="0">
                <a:solidFill>
                  <a:schemeClr val="tx1"/>
                </a:solidFill>
                <a:effectLst/>
                <a:latin typeface="+mn-lt"/>
                <a:ea typeface="+mn-ea"/>
                <a:cs typeface="+mn-cs"/>
              </a:rPr>
              <a:t> </a:t>
            </a:r>
            <a:br>
              <a:rPr lang="sv-SE" sz="1200" kern="1200" baseline="0">
                <a:solidFill>
                  <a:schemeClr val="tx1"/>
                </a:solidFill>
                <a:effectLst/>
                <a:latin typeface="+mn-lt"/>
                <a:ea typeface="+mn-ea"/>
                <a:cs typeface="+mn-cs"/>
              </a:rPr>
            </a:br>
            <a:br>
              <a:rPr lang="sv-SE" sz="1200" kern="1200" baseline="0">
                <a:solidFill>
                  <a:schemeClr val="tx1"/>
                </a:solidFill>
                <a:effectLst/>
                <a:latin typeface="+mn-lt"/>
                <a:ea typeface="+mn-ea"/>
                <a:cs typeface="+mn-cs"/>
              </a:rPr>
            </a:br>
            <a:r>
              <a:rPr lang="sv-SE" sz="1200" kern="1200">
                <a:solidFill>
                  <a:schemeClr val="tx1"/>
                </a:solidFill>
                <a:effectLst/>
                <a:latin typeface="+mn-lt"/>
                <a:ea typeface="+mn-ea"/>
                <a:cs typeface="+mn-cs"/>
              </a:rPr>
              <a:t>En behandlande roll kan till exempel vara:</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Kontaktsjuksköterska inom cancervård</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Astma- KOL sjuksköterska</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Diabetessjuksköterska</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Hjärtsviktssjuksköterska</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sjuksköterska</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arbetsterapeut</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fysioterapeut</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psykolog</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kurator</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undersköterska</a:t>
            </a:r>
          </a:p>
          <a:p>
            <a:endParaRPr lang="sv-SE"/>
          </a:p>
        </p:txBody>
      </p:sp>
      <p:sp>
        <p:nvSpPr>
          <p:cNvPr id="4" name="Platshållare för bildnummer 3"/>
          <p:cNvSpPr>
            <a:spLocks noGrp="1"/>
          </p:cNvSpPr>
          <p:nvPr>
            <p:ph type="sldNum" sz="quarter" idx="10"/>
          </p:nvPr>
        </p:nvSpPr>
        <p:spPr/>
        <p:txBody>
          <a:bodyPr/>
          <a:lstStyle/>
          <a:p>
            <a:fld id="{4A1502C0-3698-4B6B-A4AC-BCF460F0E52F}" type="slidenum">
              <a:rPr lang="sv-SE" smtClean="0"/>
              <a:t>38</a:t>
            </a:fld>
            <a:endParaRPr lang="sv-SE"/>
          </a:p>
        </p:txBody>
      </p:sp>
    </p:spTree>
    <p:extLst>
      <p:ext uri="{BB962C8B-B14F-4D97-AF65-F5344CB8AC3E}">
        <p14:creationId xmlns:p14="http://schemas.microsoft.com/office/powerpoint/2010/main" val="332742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Min vård Gävlebor</a:t>
            </a:r>
            <a:r>
              <a:rPr lang="sv-SE" baseline="0"/>
              <a:t>g är en digital vårdtjänst som används av </a:t>
            </a:r>
            <a:r>
              <a:rPr lang="sv-SE"/>
              <a:t>primärvården, den specialiserade vården och tandvården. </a:t>
            </a:r>
          </a:p>
          <a:p>
            <a:endParaRPr lang="sv-SE"/>
          </a:p>
          <a:p>
            <a:r>
              <a:rPr lang="sv-SE"/>
              <a:t>För</a:t>
            </a:r>
            <a:r>
              <a:rPr lang="sv-SE" baseline="0"/>
              <a:t> patienten är det EN och samma ingång oavsett vilken av dessa aktörer som patienten har kontakt med. </a:t>
            </a:r>
            <a:br>
              <a:rPr lang="sv-SE"/>
            </a:br>
            <a:endParaRPr lang="sv-SE"/>
          </a:p>
          <a:p>
            <a:r>
              <a:rPr lang="sv-SE"/>
              <a:t>Region Gävleborg är unik i landet med att erbjuda en så pass omfattande digital vårdtjänst. Den erbjuder</a:t>
            </a:r>
            <a:r>
              <a:rPr lang="sv-SE" baseline="0"/>
              <a:t> </a:t>
            </a:r>
            <a:r>
              <a:rPr lang="sv-SE"/>
              <a:t>många olika typer av funktioner och innefattar</a:t>
            </a:r>
            <a:r>
              <a:rPr lang="sv-SE" baseline="0"/>
              <a:t> </a:t>
            </a:r>
            <a:r>
              <a:rPr lang="sv-SE"/>
              <a:t>primärvård, specialiserad vård och tandvård.</a:t>
            </a: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42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En patient kan ha </a:t>
            </a:r>
            <a:r>
              <a:rPr lang="sv-SE" sz="1200" b="1" kern="1200">
                <a:solidFill>
                  <a:schemeClr val="tx1"/>
                </a:solidFill>
                <a:effectLst/>
                <a:latin typeface="+mn-lt"/>
                <a:ea typeface="+mn-ea"/>
                <a:cs typeface="+mn-cs"/>
              </a:rPr>
              <a:t>en</a:t>
            </a:r>
            <a:r>
              <a:rPr lang="sv-SE" sz="1200" kern="1200">
                <a:solidFill>
                  <a:schemeClr val="tx1"/>
                </a:solidFill>
                <a:effectLst/>
                <a:latin typeface="+mn-lt"/>
                <a:ea typeface="+mn-ea"/>
                <a:cs typeface="+mn-cs"/>
              </a:rPr>
              <a:t> fast vårdkontakt samt en eller flera behandlande roller.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Tanken med att ha en </a:t>
            </a:r>
            <a:r>
              <a:rPr lang="sv-SE" sz="1200" b="1" kern="1200">
                <a:solidFill>
                  <a:schemeClr val="tx1"/>
                </a:solidFill>
                <a:effectLst/>
                <a:latin typeface="+mn-lt"/>
                <a:ea typeface="+mn-ea"/>
                <a:cs typeface="+mn-cs"/>
              </a:rPr>
              <a:t>fast vårdkontakt</a:t>
            </a:r>
            <a:r>
              <a:rPr lang="sv-SE" sz="1200" kern="1200">
                <a:solidFill>
                  <a:schemeClr val="tx1"/>
                </a:solidFill>
                <a:effectLst/>
                <a:latin typeface="+mn-lt"/>
                <a:ea typeface="+mn-ea"/>
                <a:cs typeface="+mn-cs"/>
              </a:rPr>
              <a:t> är att:</a:t>
            </a:r>
          </a:p>
          <a:p>
            <a:pPr lvl="0"/>
            <a:endParaRPr lang="sv-SE" sz="1200" kern="120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Patienten ska känna sig trygg i sina kontakter med vården. </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Patienten ska få samordning så att den får rätt vård på rätt plats när den behöver det. Det är särskilt viktigt om patienten har flera sjukdomar.</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Patienten ska ha en person som den kan kontakta för att fråga om vad som händer och vad som planeras i sin vård.</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Patienten ska få information om sina rättigheter i vården så att du förstår att den kan delta i och påverka sin vård.</a:t>
            </a:r>
          </a:p>
          <a:p>
            <a:pPr marL="171450" lvl="0" indent="-171450">
              <a:buFont typeface="Arial" panose="020B0604020202020204" pitchFamily="34" charset="0"/>
              <a:buChar char="•"/>
            </a:pP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Tanken med </a:t>
            </a:r>
            <a:r>
              <a:rPr lang="sv-SE" sz="1200" b="1" kern="1200">
                <a:solidFill>
                  <a:schemeClr val="tx1"/>
                </a:solidFill>
                <a:effectLst/>
                <a:latin typeface="+mn-lt"/>
                <a:ea typeface="+mn-ea"/>
                <a:cs typeface="+mn-cs"/>
              </a:rPr>
              <a:t>behandlande roll</a:t>
            </a:r>
            <a:r>
              <a:rPr lang="sv-SE" sz="1200" kern="1200">
                <a:solidFill>
                  <a:schemeClr val="tx1"/>
                </a:solidFill>
                <a:effectLst/>
                <a:latin typeface="+mn-lt"/>
                <a:ea typeface="+mn-ea"/>
                <a:cs typeface="+mn-cs"/>
              </a:rPr>
              <a:t> är att:</a:t>
            </a: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pPr marL="171450" indent="-171450">
              <a:buFont typeface="Arial" panose="020B0604020202020204" pitchFamily="34" charset="0"/>
              <a:buChar char="•"/>
            </a:pPr>
            <a:r>
              <a:rPr lang="sv-SE" sz="1200" kern="1200">
                <a:solidFill>
                  <a:schemeClr val="tx1"/>
                </a:solidFill>
                <a:effectLst/>
                <a:latin typeface="+mn-lt"/>
                <a:ea typeface="+mn-ea"/>
                <a:cs typeface="+mn-cs"/>
              </a:rPr>
              <a:t>Patienten ska känna sig trygg i sin kontakt</a:t>
            </a:r>
            <a:r>
              <a:rPr lang="sv-SE" sz="1200"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med vården</a:t>
            </a:r>
          </a:p>
          <a:p>
            <a:pPr marL="171450" indent="-171450">
              <a:buFont typeface="Arial" panose="020B0604020202020204" pitchFamily="34" charset="0"/>
              <a:buChar char="•"/>
            </a:pPr>
            <a:r>
              <a:rPr lang="sv-SE" sz="1200" kern="1200" baseline="0">
                <a:solidFill>
                  <a:schemeClr val="tx1"/>
                </a:solidFill>
                <a:effectLst/>
                <a:latin typeface="+mn-lt"/>
                <a:ea typeface="+mn-ea"/>
                <a:cs typeface="+mn-cs"/>
              </a:rPr>
              <a:t>Patienten ska ha</a:t>
            </a:r>
            <a:r>
              <a:rPr lang="sv-SE" sz="1200" b="1" kern="1200" baseline="0">
                <a:solidFill>
                  <a:schemeClr val="tx1"/>
                </a:solidFill>
                <a:effectLst/>
                <a:latin typeface="+mn-lt"/>
                <a:ea typeface="+mn-ea"/>
                <a:cs typeface="+mn-cs"/>
              </a:rPr>
              <a:t> </a:t>
            </a:r>
            <a:r>
              <a:rPr lang="sv-SE" sz="1200" b="1" i="0" kern="1200" baseline="0">
                <a:solidFill>
                  <a:schemeClr val="tx1"/>
                </a:solidFill>
                <a:effectLst/>
                <a:latin typeface="+mn-lt"/>
                <a:ea typeface="+mn-ea"/>
                <a:cs typeface="+mn-cs"/>
              </a:rPr>
              <a:t>en</a:t>
            </a:r>
            <a:r>
              <a:rPr lang="sv-SE" sz="1200" b="1" kern="1200" baseline="0">
                <a:solidFill>
                  <a:schemeClr val="tx1"/>
                </a:solidFill>
                <a:effectLst/>
                <a:latin typeface="+mn-lt"/>
                <a:ea typeface="+mn-ea"/>
                <a:cs typeface="+mn-cs"/>
              </a:rPr>
              <a:t> </a:t>
            </a:r>
            <a:r>
              <a:rPr lang="sv-SE" sz="1200" kern="1200" baseline="0">
                <a:solidFill>
                  <a:schemeClr val="tx1"/>
                </a:solidFill>
                <a:effectLst/>
                <a:latin typeface="+mn-lt"/>
                <a:ea typeface="+mn-ea"/>
                <a:cs typeface="+mn-cs"/>
              </a:rPr>
              <a:t>kontaktperson för behandlingar som gäller en specifik sjukdom eller särskilt sjukdomstillstånd</a:t>
            </a:r>
          </a:p>
          <a:p>
            <a:pPr marL="171450" indent="-171450">
              <a:buFont typeface="Arial" panose="020B0604020202020204" pitchFamily="34" charset="0"/>
              <a:buChar char="•"/>
            </a:pPr>
            <a:r>
              <a:rPr lang="sv-SE" sz="1200" kern="1200" baseline="0">
                <a:solidFill>
                  <a:schemeClr val="tx1"/>
                </a:solidFill>
                <a:effectLst/>
                <a:latin typeface="+mn-lt"/>
                <a:ea typeface="+mn-ea"/>
                <a:cs typeface="+mn-cs"/>
              </a:rPr>
              <a:t>Patienten ska ha kontinuitet i sin vård.</a:t>
            </a:r>
          </a:p>
          <a:p>
            <a:pPr marL="171450" lvl="0" indent="-171450">
              <a:buFont typeface="Arial" panose="020B0604020202020204" pitchFamily="34" charset="0"/>
              <a:buChar cha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10"/>
          </p:nvPr>
        </p:nvSpPr>
        <p:spPr/>
        <p:txBody>
          <a:bodyPr/>
          <a:lstStyle/>
          <a:p>
            <a:fld id="{4A1502C0-3698-4B6B-A4AC-BCF460F0E52F}" type="slidenum">
              <a:rPr lang="sv-SE" smtClean="0"/>
              <a:t>39</a:t>
            </a:fld>
            <a:endParaRPr lang="sv-SE"/>
          </a:p>
        </p:txBody>
      </p:sp>
    </p:spTree>
    <p:extLst>
      <p:ext uri="{BB962C8B-B14F-4D97-AF65-F5344CB8AC3E}">
        <p14:creationId xmlns:p14="http://schemas.microsoft.com/office/powerpoint/2010/main" val="2562145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Det är också möjligt att vara både fast vårdkontakt och behandlande roll samtidigt.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Vem som är fast vårdkontakt och behandlande roll till en patient ska dokumenteras i patientens journal.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Vården</a:t>
            </a:r>
            <a:r>
              <a:rPr lang="sv-SE" sz="1200"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behöver även registrera fast vårdkontakt och behandlande roll i befolkningsregistret.</a:t>
            </a:r>
          </a:p>
          <a:p>
            <a:r>
              <a:rPr lang="sv-SE" sz="1200" kern="1200">
                <a:solidFill>
                  <a:schemeClr val="tx1"/>
                </a:solidFill>
                <a:effectLst/>
                <a:latin typeface="+mn-lt"/>
                <a:ea typeface="+mn-ea"/>
                <a:cs typeface="+mn-cs"/>
              </a:rPr>
              <a:t>I befolkningsregistret är det möjligt att lägga till eller ta bort fast vårdkontakt och behandlande roll för patienterna.</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När du som medarbetare i vården finns registrerad som fast vårdkontakt eller behandlande roll i befolkningsregistret, kan patienterna automatisk</a:t>
            </a:r>
            <a:r>
              <a:rPr lang="sv-SE" sz="1200"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kontakta dig via chatt i Min vård Gävleborg. </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10"/>
          </p:nvPr>
        </p:nvSpPr>
        <p:spPr/>
        <p:txBody>
          <a:bodyPr/>
          <a:lstStyle/>
          <a:p>
            <a:fld id="{4A1502C0-3698-4B6B-A4AC-BCF460F0E52F}" type="slidenum">
              <a:rPr lang="sv-SE" smtClean="0"/>
              <a:t>40</a:t>
            </a:fld>
            <a:endParaRPr lang="sv-SE"/>
          </a:p>
        </p:txBody>
      </p:sp>
    </p:spTree>
    <p:extLst>
      <p:ext uri="{BB962C8B-B14F-4D97-AF65-F5344CB8AC3E}">
        <p14:creationId xmlns:p14="http://schemas.microsoft.com/office/powerpoint/2010/main" val="167796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a:solidFill>
                  <a:schemeClr val="tx1"/>
                </a:solidFill>
                <a:effectLst/>
                <a:latin typeface="+mn-lt"/>
                <a:ea typeface="+mn-ea"/>
                <a:cs typeface="+mn-cs"/>
              </a:rPr>
              <a:t>Vårdpersonal använder webbapplikationen Clinic24 för att arbeta i Min vård Gävleborg.</a:t>
            </a:r>
          </a:p>
          <a:p>
            <a:r>
              <a:rPr lang="sv-SE" sz="1200" b="0" i="0" kern="1200">
                <a:solidFill>
                  <a:schemeClr val="tx1"/>
                </a:solidFill>
                <a:effectLst/>
                <a:latin typeface="+mn-lt"/>
                <a:ea typeface="+mn-ea"/>
                <a:cs typeface="+mn-cs"/>
              </a:rPr>
              <a:t>Utbildning är obligatorisk för alla medarbetare</a:t>
            </a:r>
            <a:r>
              <a:rPr lang="sv-SE" sz="1200" b="0" i="0" kern="1200" baseline="0">
                <a:solidFill>
                  <a:schemeClr val="tx1"/>
                </a:solidFill>
                <a:effectLst/>
                <a:latin typeface="+mn-lt"/>
                <a:ea typeface="+mn-ea"/>
                <a:cs typeface="+mn-cs"/>
              </a:rPr>
              <a:t> som ska använda Clinic24/Min vård Gävleborg i arbetet. </a:t>
            </a:r>
          </a:p>
          <a:p>
            <a:endParaRPr lang="sv-SE" sz="1200" b="0" i="0" kern="1200" baseline="0">
              <a:solidFill>
                <a:schemeClr val="tx1"/>
              </a:solidFill>
              <a:effectLst/>
              <a:latin typeface="+mn-lt"/>
              <a:ea typeface="+mn-ea"/>
              <a:cs typeface="+mn-cs"/>
            </a:endParaRPr>
          </a:p>
          <a:p>
            <a:r>
              <a:rPr lang="sv-SE" sz="1200" b="0" i="0" kern="1200" baseline="0">
                <a:solidFill>
                  <a:schemeClr val="tx1"/>
                </a:solidFill>
                <a:effectLst/>
                <a:latin typeface="+mn-lt"/>
                <a:ea typeface="+mn-ea"/>
                <a:cs typeface="+mn-cs"/>
              </a:rPr>
              <a:t>Patienterna använder alltid Min vård Gävleborg.</a:t>
            </a:r>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42</a:t>
            </a:fld>
            <a:endParaRPr lang="sv-SE"/>
          </a:p>
        </p:txBody>
      </p:sp>
    </p:spTree>
    <p:extLst>
      <p:ext uri="{BB962C8B-B14F-4D97-AF65-F5344CB8AC3E}">
        <p14:creationId xmlns:p14="http://schemas.microsoft.com/office/powerpoint/2010/main" val="3362296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 att</a:t>
            </a:r>
            <a:r>
              <a:rPr lang="sv-SE" baseline="0"/>
              <a:t> medarbetare ska kunna arbeta i Clinic24 behöver varje medarbetare ha ett medarbetaruppdrag och en så kallad ”roll”.</a:t>
            </a:r>
          </a:p>
          <a:p>
            <a:endParaRPr lang="sv-SE" baseline="0"/>
          </a:p>
          <a:p>
            <a:r>
              <a:rPr lang="sv-SE" baseline="0"/>
              <a:t>Ett</a:t>
            </a:r>
            <a:r>
              <a:rPr lang="sv-SE" b="1" baseline="0"/>
              <a:t> medarbetaruppdrag</a:t>
            </a:r>
            <a:r>
              <a:rPr lang="sv-SE" baseline="0"/>
              <a:t> är en behörighet som styr medarbetarens behörigheter i IT-systemen på arbetsplatsen. </a:t>
            </a:r>
            <a:endParaRPr lang="sv-SE"/>
          </a:p>
          <a:p>
            <a:endParaRPr lang="sv-SE"/>
          </a:p>
          <a:p>
            <a:r>
              <a:rPr lang="sv-SE"/>
              <a:t>Varje medarbetare som arbetar i Clinic24/Min</a:t>
            </a:r>
            <a:r>
              <a:rPr lang="sv-SE" baseline="0"/>
              <a:t> vård Gävleborg har en så kallad ”</a:t>
            </a:r>
            <a:r>
              <a:rPr lang="sv-SE" b="1" baseline="0"/>
              <a:t>roll</a:t>
            </a:r>
            <a:r>
              <a:rPr lang="sv-SE" baseline="0"/>
              <a:t>”. Det behövs för att kunna komma in i systemet. </a:t>
            </a:r>
          </a:p>
          <a:p>
            <a:endParaRPr lang="sv-SE" baseline="0"/>
          </a:p>
          <a:p>
            <a:r>
              <a:rPr lang="sv-SE" baseline="0"/>
              <a:t>Viktiga delar i rollen är:</a:t>
            </a:r>
          </a:p>
          <a:p>
            <a:pPr marL="171450" indent="-171450">
              <a:buFontTx/>
              <a:buChar char="-"/>
            </a:pPr>
            <a:r>
              <a:rPr lang="sv-SE" baseline="0"/>
              <a:t>Vilket yrke som medarbetaren har, ex sjuksköterska.</a:t>
            </a:r>
          </a:p>
          <a:p>
            <a:pPr marL="171450" indent="-171450">
              <a:buFontTx/>
              <a:buChar char="-"/>
            </a:pPr>
            <a:r>
              <a:rPr lang="sv-SE" baseline="0"/>
              <a:t>Vilken specialitet som medarbetaren jobbar inom, ex. primärvård.</a:t>
            </a:r>
          </a:p>
          <a:p>
            <a:pPr marL="171450" indent="-171450">
              <a:buFontTx/>
              <a:buChar char="-"/>
            </a:pPr>
            <a:r>
              <a:rPr lang="sv-SE" baseline="0"/>
              <a:t>Vilken spetskompetens som medarbetaren har, ex. diabetes.</a:t>
            </a:r>
          </a:p>
          <a:p>
            <a:pPr marL="171450" indent="-171450">
              <a:buFontTx/>
              <a:buChar char="-"/>
            </a:pPr>
            <a:endParaRPr lang="sv-SE" baseline="0"/>
          </a:p>
          <a:p>
            <a:pPr marL="0" indent="0">
              <a:buFontTx/>
              <a:buNone/>
            </a:pPr>
            <a:r>
              <a:rPr lang="sv-SE" baseline="0"/>
              <a:t>Om medarbetaren har både ett </a:t>
            </a:r>
            <a:r>
              <a:rPr lang="sv-SE" b="1" baseline="0"/>
              <a:t>medarbetaruppdrag</a:t>
            </a:r>
            <a:r>
              <a:rPr lang="sv-SE" baseline="0"/>
              <a:t> och en </a:t>
            </a:r>
            <a:r>
              <a:rPr lang="sv-SE" b="1" baseline="0"/>
              <a:t>roll </a:t>
            </a:r>
            <a:r>
              <a:rPr lang="sv-SE" baseline="0"/>
              <a:t>så kan medarbetaren arbeta i Clinic24.</a:t>
            </a:r>
          </a:p>
        </p:txBody>
      </p:sp>
      <p:sp>
        <p:nvSpPr>
          <p:cNvPr id="4" name="Platshållare för bildnummer 3"/>
          <p:cNvSpPr>
            <a:spLocks noGrp="1"/>
          </p:cNvSpPr>
          <p:nvPr>
            <p:ph type="sldNum" sz="quarter" idx="10"/>
          </p:nvPr>
        </p:nvSpPr>
        <p:spPr/>
        <p:txBody>
          <a:bodyPr/>
          <a:lstStyle/>
          <a:p>
            <a:fld id="{1ACFF819-3E70-4078-AB07-AA8A20C39E5C}" type="slidenum">
              <a:rPr lang="sv-SE" smtClean="0"/>
              <a:t>43</a:t>
            </a:fld>
            <a:endParaRPr lang="sv-SE"/>
          </a:p>
        </p:txBody>
      </p:sp>
    </p:spTree>
    <p:extLst>
      <p:ext uri="{BB962C8B-B14F-4D97-AF65-F5344CB8AC3E}">
        <p14:creationId xmlns:p14="http://schemas.microsoft.com/office/powerpoint/2010/main" val="2926401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Roller behövs</a:t>
            </a:r>
            <a:r>
              <a:rPr lang="sv-SE" baseline="0"/>
              <a:t> för att:</a:t>
            </a:r>
          </a:p>
          <a:p>
            <a:endParaRPr lang="sv-SE" baseline="0"/>
          </a:p>
          <a:p>
            <a:pPr marL="171450" indent="-171450">
              <a:buFont typeface="Arial" panose="020B0604020202020204" pitchFamily="34" charset="0"/>
              <a:buChar char="•"/>
            </a:pPr>
            <a:r>
              <a:rPr lang="sv-SE" baseline="0"/>
              <a:t>Patienterna ska kunna styras till rätt kompetens i vården</a:t>
            </a:r>
          </a:p>
          <a:p>
            <a:pPr marL="171450" indent="-171450">
              <a:buFont typeface="Arial" panose="020B0604020202020204" pitchFamily="34" charset="0"/>
              <a:buChar char="•"/>
            </a:pPr>
            <a:r>
              <a:rPr lang="sv-SE" baseline="0"/>
              <a:t>Vårdpersonalen ska ha möjlighet att hitta rätt resurs i vården – vid exempelvis konsultationer</a:t>
            </a:r>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44</a:t>
            </a:fld>
            <a:endParaRPr lang="sv-SE"/>
          </a:p>
        </p:txBody>
      </p:sp>
    </p:spTree>
    <p:extLst>
      <p:ext uri="{BB962C8B-B14F-4D97-AF65-F5344CB8AC3E}">
        <p14:creationId xmlns:p14="http://schemas.microsoft.com/office/powerpoint/2010/main" val="2047887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Enkelt beskrivet kan man säga att medarbetaren</a:t>
            </a:r>
            <a:r>
              <a:rPr lang="sv-SE" baseline="0"/>
              <a:t> i huvudsak gör tre saker i Clinic24.</a:t>
            </a:r>
          </a:p>
          <a:p>
            <a:endParaRPr lang="sv-SE" baseline="0"/>
          </a:p>
          <a:p>
            <a:r>
              <a:rPr lang="sv-SE" b="1" baseline="0"/>
              <a:t>Kommunicerar med patienter</a:t>
            </a:r>
          </a:p>
          <a:p>
            <a:r>
              <a:rPr lang="sv-SE" b="1" baseline="0"/>
              <a:t>Kommunicerar med kollegor </a:t>
            </a:r>
            <a:r>
              <a:rPr lang="sv-SE" b="0" baseline="0"/>
              <a:t>och</a:t>
            </a:r>
          </a:p>
          <a:p>
            <a:r>
              <a:rPr lang="sv-SE" b="1" baseline="0"/>
              <a:t>Tar del av information</a:t>
            </a:r>
          </a:p>
          <a:p>
            <a:endParaRPr lang="sv-SE" b="1" baseline="0"/>
          </a:p>
          <a:p>
            <a:endParaRPr lang="sv-SE" b="1" baseline="0"/>
          </a:p>
          <a:p>
            <a:r>
              <a:rPr lang="sv-SE" b="0" baseline="0"/>
              <a:t>Kommunicerar med patienter – I Clinic24</a:t>
            </a:r>
          </a:p>
          <a:p>
            <a:pPr marL="171450" indent="-171450">
              <a:buFontTx/>
              <a:buChar char="-"/>
            </a:pPr>
            <a:r>
              <a:rPr lang="sv-SE" b="0" baseline="0"/>
              <a:t>Genomför medarbetarna digitala besök med sina patienter. Både </a:t>
            </a:r>
            <a:r>
              <a:rPr lang="sv-SE" b="0" baseline="0" err="1"/>
              <a:t>drop</a:t>
            </a:r>
            <a:r>
              <a:rPr lang="sv-SE" b="0" baseline="0"/>
              <a:t> in-besök och tidbokade besök.</a:t>
            </a:r>
          </a:p>
          <a:p>
            <a:pPr marL="171450" indent="-171450">
              <a:buFontTx/>
              <a:buChar char="-"/>
            </a:pPr>
            <a:r>
              <a:rPr lang="sv-SE" b="0" baseline="0"/>
              <a:t>Kommunicerar medarbetarna med sina patienter via chatt</a:t>
            </a:r>
          </a:p>
          <a:p>
            <a:pPr marL="171450" indent="-171450">
              <a:buFontTx/>
              <a:buChar char="-"/>
            </a:pPr>
            <a:r>
              <a:rPr lang="sv-SE" b="0" baseline="0"/>
              <a:t>Skickar medarbetarna bokningsbiljetter till patienterna </a:t>
            </a:r>
          </a:p>
          <a:p>
            <a:pPr marL="171450" indent="-171450">
              <a:buFontTx/>
              <a:buChar char="-"/>
            </a:pPr>
            <a:r>
              <a:rPr lang="sv-SE" b="0" baseline="0"/>
              <a:t>Skickar medarbetarna frågeformulär till patienterna, både enstaka och upprepande formulär och</a:t>
            </a:r>
          </a:p>
          <a:p>
            <a:pPr marL="171450" indent="-171450">
              <a:buFontTx/>
              <a:buChar char="-"/>
            </a:pPr>
            <a:r>
              <a:rPr lang="sv-SE" b="0" baseline="0"/>
              <a:t>Tar även emot administrativa ärenden från patienterna</a:t>
            </a:r>
          </a:p>
          <a:p>
            <a:pPr marL="171450" indent="-171450">
              <a:buFontTx/>
              <a:buChar char="-"/>
            </a:pPr>
            <a:endParaRPr lang="sv-SE" b="0" baseline="0"/>
          </a:p>
          <a:p>
            <a:pPr marL="0" indent="0">
              <a:buFontTx/>
              <a:buNone/>
            </a:pPr>
            <a:r>
              <a:rPr lang="sv-SE" b="0" baseline="0"/>
              <a:t>Tar del av information – Clinic24 är också en informationskälla </a:t>
            </a:r>
          </a:p>
          <a:p>
            <a:pPr marL="171450" indent="-171450">
              <a:buFontTx/>
              <a:buChar char="-"/>
            </a:pPr>
            <a:r>
              <a:rPr lang="sv-SE" b="0" baseline="0"/>
              <a:t>Medarbetaren kan till exempel läsa patientens egenanamnes i Clinic24. Det vill säga information som genererats av de svar som patienten angett i </a:t>
            </a:r>
            <a:r>
              <a:rPr lang="sv-SE" b="0" baseline="0" err="1"/>
              <a:t>triagemotorn</a:t>
            </a:r>
            <a:r>
              <a:rPr lang="sv-SE" b="0" baseline="0"/>
              <a:t> när patienten valt att söka vård digitalt.</a:t>
            </a:r>
          </a:p>
          <a:p>
            <a:pPr marL="171450" indent="-171450">
              <a:buFontTx/>
              <a:buChar char="-"/>
            </a:pPr>
            <a:r>
              <a:rPr lang="sv-SE" b="0" baseline="0"/>
              <a:t>Det kan också vara så att det finns övrig information om en patients ärende att läsa in sig på.</a:t>
            </a:r>
          </a:p>
          <a:p>
            <a:pPr marL="171450" indent="-171450">
              <a:buFontTx/>
              <a:buChar char="-"/>
            </a:pPr>
            <a:r>
              <a:rPr lang="sv-SE" b="0" baseline="0"/>
              <a:t>Medarbetarna kan även läsa svar på frågeformulär som patienterna besvarat, samt</a:t>
            </a:r>
          </a:p>
          <a:p>
            <a:pPr marL="171450" indent="-171450">
              <a:buFontTx/>
              <a:buChar char="-"/>
            </a:pPr>
            <a:r>
              <a:rPr lang="sv-SE" b="0" baseline="0"/>
              <a:t>Hantera vidimeringsposter</a:t>
            </a:r>
          </a:p>
          <a:p>
            <a:pPr marL="171450" indent="-171450">
              <a:buFontTx/>
              <a:buChar char="-"/>
            </a:pPr>
            <a:endParaRPr lang="sv-SE" b="0" baseline="0"/>
          </a:p>
          <a:p>
            <a:pPr marL="0" indent="0">
              <a:buFontTx/>
              <a:buNone/>
            </a:pPr>
            <a:r>
              <a:rPr lang="sv-SE" b="0" baseline="0"/>
              <a:t>Kommunicerar med kollegor – Genom Clinic24 kan medarbetaren även</a:t>
            </a:r>
          </a:p>
          <a:p>
            <a:pPr marL="171450" indent="-171450">
              <a:buFontTx/>
              <a:buChar char="-"/>
            </a:pPr>
            <a:r>
              <a:rPr lang="sv-SE" b="0" baseline="0"/>
              <a:t>Konsultera kollegor </a:t>
            </a:r>
          </a:p>
          <a:p>
            <a:pPr marL="171450" indent="-171450">
              <a:buFontTx/>
              <a:buChar char="-"/>
            </a:pPr>
            <a:r>
              <a:rPr lang="sv-SE" b="0" baseline="0"/>
              <a:t>Lämna över besök till en annan kollega</a:t>
            </a:r>
          </a:p>
        </p:txBody>
      </p:sp>
      <p:sp>
        <p:nvSpPr>
          <p:cNvPr id="4" name="Platshållare för bildnummer 3"/>
          <p:cNvSpPr>
            <a:spLocks noGrp="1"/>
          </p:cNvSpPr>
          <p:nvPr>
            <p:ph type="sldNum" sz="quarter" idx="10"/>
          </p:nvPr>
        </p:nvSpPr>
        <p:spPr/>
        <p:txBody>
          <a:bodyPr/>
          <a:lstStyle/>
          <a:p>
            <a:fld id="{1ACFF819-3E70-4078-AB07-AA8A20C39E5C}" type="slidenum">
              <a:rPr lang="sv-SE" smtClean="0"/>
              <a:t>45</a:t>
            </a:fld>
            <a:endParaRPr lang="sv-SE"/>
          </a:p>
        </p:txBody>
      </p:sp>
    </p:spTree>
    <p:extLst>
      <p:ext uri="{BB962C8B-B14F-4D97-AF65-F5344CB8AC3E}">
        <p14:creationId xmlns:p14="http://schemas.microsoft.com/office/powerpoint/2010/main" val="874603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Målet är att invånaren ska få vård inom utsatt tid.</a:t>
            </a:r>
          </a:p>
          <a:p>
            <a:r>
              <a:rPr lang="sv-SE"/>
              <a:t>Ärenden som inte tas omhand i rätt tid eskalerar.</a:t>
            </a:r>
          </a:p>
          <a:p>
            <a:r>
              <a:rPr lang="sv-SE"/>
              <a:t>Ärenden som eskalerar öppnas för fler mottagningar.</a:t>
            </a:r>
          </a:p>
          <a:p>
            <a:r>
              <a:rPr lang="sv-SE"/>
              <a:t>Under jour- och beredskapstid är vissa mottagningar stängda. Då eskalerar ärendena snabbare. </a:t>
            </a:r>
          </a:p>
          <a:p>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46</a:t>
            </a:fld>
            <a:endParaRPr lang="sv-SE"/>
          </a:p>
        </p:txBody>
      </p:sp>
    </p:spTree>
    <p:extLst>
      <p:ext uri="{BB962C8B-B14F-4D97-AF65-F5344CB8AC3E}">
        <p14:creationId xmlns:p14="http://schemas.microsoft.com/office/powerpoint/2010/main" val="675667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Aviseringar</a:t>
            </a:r>
            <a:r>
              <a:rPr lang="sv-SE" sz="1200" baseline="0"/>
              <a:t> är en funktion som ska hjälpa medarbetarna att uppmärksamma att det finns brådskande ärenden att hantera i Clinic24. Syftet är att patienten ska få vård i rätt tid. </a:t>
            </a:r>
          </a:p>
          <a:p>
            <a:endParaRPr lang="sv-SE" sz="1200" baseline="0"/>
          </a:p>
          <a:p>
            <a:r>
              <a:rPr lang="sv-SE" sz="1200" baseline="0"/>
              <a:t>En avisering är ett meddelande som skickas till mottagarens </a:t>
            </a:r>
            <a:r>
              <a:rPr lang="sv-SE" sz="1200" baseline="0" err="1"/>
              <a:t>Dect-telefon</a:t>
            </a:r>
            <a:r>
              <a:rPr lang="sv-SE" sz="1200" baseline="0"/>
              <a:t> eller tjänstemobil. </a:t>
            </a:r>
            <a:br>
              <a:rPr lang="sv-SE" sz="1200" baseline="0"/>
            </a:br>
            <a:endParaRPr lang="sv-SE" sz="1200" baseline="0"/>
          </a:p>
          <a:p>
            <a:r>
              <a:rPr lang="sv-SE" sz="1200"/>
              <a:t>En avisering kan handla om två saker. Det kan</a:t>
            </a:r>
            <a:r>
              <a:rPr lang="sv-SE" sz="1200" baseline="0"/>
              <a:t> vara ett patientärende som behöver omhändertas. Det kan även vara en medarbetare som vill konsultera en kollega. </a:t>
            </a:r>
            <a:endParaRPr lang="sv-SE" sz="1200"/>
          </a:p>
          <a:p>
            <a:br>
              <a:rPr lang="sv-SE" sz="1200"/>
            </a:br>
            <a:endParaRPr lang="sv-SE" sz="1200"/>
          </a:p>
          <a:p>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47</a:t>
            </a:fld>
            <a:endParaRPr lang="sv-SE"/>
          </a:p>
        </p:txBody>
      </p:sp>
    </p:spTree>
    <p:extLst>
      <p:ext uri="{BB962C8B-B14F-4D97-AF65-F5344CB8AC3E}">
        <p14:creationId xmlns:p14="http://schemas.microsoft.com/office/powerpoint/2010/main" val="1597093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Det är endast ärenden som har prioritetsgrad 2-5 som</a:t>
            </a:r>
            <a:r>
              <a:rPr lang="sv-SE" sz="1200" baseline="0"/>
              <a:t> </a:t>
            </a:r>
            <a:r>
              <a:rPr lang="sv-SE" sz="1200"/>
              <a:t>genererar</a:t>
            </a:r>
            <a:r>
              <a:rPr lang="sv-SE" sz="1200" baseline="0"/>
              <a:t> aviseringar.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a:t>En avisering kan handla om följande ärenden: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a:p>
          <a:p>
            <a:pPr marL="171450" indent="-171450">
              <a:lnSpc>
                <a:spcPct val="150000"/>
              </a:lnSpc>
              <a:spcBef>
                <a:spcPts val="0"/>
              </a:spcBef>
              <a:buClr>
                <a:schemeClr val="dk1"/>
              </a:buClr>
              <a:buSzPts val="2400"/>
              <a:buFont typeface="Arial" panose="020B0604020202020204" pitchFamily="34" charset="0"/>
              <a:buChar char="•"/>
            </a:pPr>
            <a:r>
              <a:rPr lang="sv-SE"/>
              <a:t>Inkomna digitala besök (</a:t>
            </a:r>
            <a:r>
              <a:rPr lang="sv-SE" err="1"/>
              <a:t>prio</a:t>
            </a:r>
            <a:r>
              <a:rPr lang="sv-SE"/>
              <a:t> 2-5)</a:t>
            </a:r>
          </a:p>
          <a:p>
            <a:pPr marL="171450" indent="-171450">
              <a:lnSpc>
                <a:spcPct val="150000"/>
              </a:lnSpc>
              <a:spcBef>
                <a:spcPts val="0"/>
              </a:spcBef>
              <a:buClr>
                <a:schemeClr val="dk1"/>
              </a:buClr>
              <a:buSzPts val="2400"/>
              <a:buFont typeface="Arial" panose="020B0604020202020204" pitchFamily="34" charset="0"/>
              <a:buChar char="•"/>
            </a:pPr>
            <a:r>
              <a:rPr lang="sv-SE"/>
              <a:t>Eskalerade digitala besök (</a:t>
            </a:r>
            <a:r>
              <a:rPr lang="sv-SE" err="1"/>
              <a:t>prio</a:t>
            </a:r>
            <a:r>
              <a:rPr lang="sv-SE"/>
              <a:t> 2-5)</a:t>
            </a:r>
          </a:p>
          <a:p>
            <a:pPr marL="171450" indent="-171450">
              <a:lnSpc>
                <a:spcPct val="150000"/>
              </a:lnSpc>
              <a:spcBef>
                <a:spcPts val="0"/>
              </a:spcBef>
              <a:buClr>
                <a:schemeClr val="dk1"/>
              </a:buClr>
              <a:buSzPts val="2400"/>
              <a:buFont typeface="Arial" panose="020B0604020202020204" pitchFamily="34" charset="0"/>
              <a:buChar char="•"/>
            </a:pPr>
            <a:r>
              <a:rPr lang="sv-SE"/>
              <a:t>Inkomna konsultationsförfrågningar (</a:t>
            </a:r>
            <a:r>
              <a:rPr lang="sv-SE" err="1"/>
              <a:t>prio</a:t>
            </a:r>
            <a:r>
              <a:rPr lang="sv-SE"/>
              <a:t> 2-5)</a:t>
            </a:r>
          </a:p>
          <a:p>
            <a:pPr marL="171450" indent="-171450">
              <a:lnSpc>
                <a:spcPct val="150000"/>
              </a:lnSpc>
              <a:spcBef>
                <a:spcPts val="0"/>
              </a:spcBef>
              <a:buClr>
                <a:schemeClr val="dk1"/>
              </a:buClr>
              <a:buSzPts val="2400"/>
              <a:buFont typeface="Arial" panose="020B0604020202020204" pitchFamily="34" charset="0"/>
              <a:buChar char="•"/>
            </a:pPr>
            <a:r>
              <a:rPr lang="sv-SE"/>
              <a:t>Förfrågan om överlämnande (</a:t>
            </a:r>
            <a:r>
              <a:rPr lang="sv-SE" err="1"/>
              <a:t>prio</a:t>
            </a:r>
            <a:r>
              <a:rPr lang="sv-SE"/>
              <a:t> 2-5)</a:t>
            </a:r>
          </a:p>
          <a:p>
            <a:pPr marL="171450" indent="-171450">
              <a:lnSpc>
                <a:spcPct val="150000"/>
              </a:lnSpc>
              <a:spcBef>
                <a:spcPts val="0"/>
              </a:spcBef>
              <a:buClr>
                <a:schemeClr val="dk1"/>
              </a:buClr>
              <a:buSzPts val="2400"/>
              <a:buFont typeface="Arial" panose="020B0604020202020204" pitchFamily="34" charset="0"/>
              <a:buChar char="•"/>
            </a:pPr>
            <a:r>
              <a:rPr lang="sv-SE"/>
              <a:t>Vidimeringar gällande besök (</a:t>
            </a:r>
            <a:r>
              <a:rPr lang="sv-SE" err="1"/>
              <a:t>prio</a:t>
            </a:r>
            <a:r>
              <a:rPr lang="sv-SE"/>
              <a:t>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48</a:t>
            </a:fld>
            <a:endParaRPr lang="sv-SE"/>
          </a:p>
        </p:txBody>
      </p:sp>
    </p:spTree>
    <p:extLst>
      <p:ext uri="{BB962C8B-B14F-4D97-AF65-F5344CB8AC3E}">
        <p14:creationId xmlns:p14="http://schemas.microsoft.com/office/powerpoint/2010/main" val="313141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Så här kan en avisering se ut. </a:t>
            </a:r>
          </a:p>
          <a:p>
            <a:endParaRPr lang="sv-SE"/>
          </a:p>
          <a:p>
            <a:r>
              <a:rPr lang="sv-SE"/>
              <a:t>I meddelandet framgår:</a:t>
            </a:r>
          </a:p>
          <a:p>
            <a:endParaRPr lang="sv-SE"/>
          </a:p>
          <a:p>
            <a:pPr marL="171450" indent="-171450">
              <a:buFont typeface="Arial" panose="020B0604020202020204" pitchFamily="34" charset="0"/>
              <a:buChar char="•"/>
            </a:pPr>
            <a:r>
              <a:rPr lang="sv-SE"/>
              <a:t>Vilken</a:t>
            </a:r>
            <a:r>
              <a:rPr lang="sv-SE" baseline="0"/>
              <a:t> </a:t>
            </a:r>
            <a:r>
              <a:rPr lang="sv-SE" b="1" baseline="0"/>
              <a:t>typ av ärende </a:t>
            </a:r>
            <a:r>
              <a:rPr lang="sv-SE" baseline="0"/>
              <a:t>det handlar om</a:t>
            </a:r>
          </a:p>
          <a:p>
            <a:pPr marL="171450" indent="-171450">
              <a:buFont typeface="Arial" panose="020B0604020202020204" pitchFamily="34" charset="0"/>
              <a:buChar char="•"/>
            </a:pPr>
            <a:r>
              <a:rPr lang="sv-SE" baseline="0"/>
              <a:t>Vilken </a:t>
            </a:r>
            <a:r>
              <a:rPr lang="sv-SE" b="1" baseline="0"/>
              <a:t>mottagning</a:t>
            </a:r>
            <a:r>
              <a:rPr lang="sv-SE" baseline="0"/>
              <a:t> som ärendet har skickats till</a:t>
            </a:r>
          </a:p>
          <a:p>
            <a:pPr marL="171450" indent="-171450">
              <a:buFont typeface="Arial" panose="020B0604020202020204" pitchFamily="34" charset="0"/>
              <a:buChar char="•"/>
            </a:pPr>
            <a:r>
              <a:rPr lang="sv-SE" baseline="0"/>
              <a:t>Vilken </a:t>
            </a:r>
            <a:r>
              <a:rPr lang="sv-SE" b="1" baseline="0"/>
              <a:t>yrkesroll</a:t>
            </a:r>
            <a:r>
              <a:rPr lang="sv-SE" baseline="0"/>
              <a:t> som förväntas hantera ärendet</a:t>
            </a:r>
          </a:p>
          <a:p>
            <a:pPr marL="171450" indent="-171450">
              <a:buFont typeface="Arial" panose="020B0604020202020204" pitchFamily="34" charset="0"/>
              <a:buChar char="•"/>
            </a:pPr>
            <a:r>
              <a:rPr lang="sv-SE" baseline="0"/>
              <a:t>Vilken </a:t>
            </a:r>
            <a:r>
              <a:rPr lang="sv-SE" b="1" baseline="0"/>
              <a:t>prioritet</a:t>
            </a:r>
            <a:r>
              <a:rPr lang="sv-SE" baseline="0"/>
              <a:t> ärendet har</a:t>
            </a:r>
          </a:p>
          <a:p>
            <a:pPr marL="171450" indent="-171450">
              <a:buFont typeface="Arial" panose="020B0604020202020204" pitchFamily="34" charset="0"/>
              <a:buChar char="•"/>
            </a:pPr>
            <a:r>
              <a:rPr lang="sv-SE" baseline="0"/>
              <a:t>Vilken </a:t>
            </a:r>
            <a:r>
              <a:rPr lang="sv-SE" b="1" baseline="0"/>
              <a:t>tid </a:t>
            </a:r>
            <a:r>
              <a:rPr lang="sv-SE" baseline="0"/>
              <a:t>som ärendet inkom</a:t>
            </a:r>
          </a:p>
          <a:p>
            <a:pPr marL="171450" indent="-171450">
              <a:buFont typeface="Arial" panose="020B0604020202020204" pitchFamily="34" charset="0"/>
              <a:buChar char="•"/>
            </a:pPr>
            <a:r>
              <a:rPr lang="sv-SE" baseline="0"/>
              <a:t>Samt </a:t>
            </a:r>
            <a:r>
              <a:rPr lang="sv-SE" b="1" baseline="0"/>
              <a:t>patientens ID </a:t>
            </a:r>
            <a:r>
              <a:rPr lang="sv-SE" baseline="0"/>
              <a:t>– det kan vara användbart för att du som medarbetare lätt ska kunna hitta ärendet i Clinic24</a:t>
            </a:r>
          </a:p>
          <a:p>
            <a:pPr marL="171450" indent="-171450">
              <a:buFont typeface="Arial" panose="020B0604020202020204" pitchFamily="34" charset="0"/>
              <a:buChar char="•"/>
            </a:pPr>
            <a:endParaRPr lang="sv-SE" baseline="0"/>
          </a:p>
          <a:p>
            <a:pPr marL="0" indent="0">
              <a:buFont typeface="Arial" panose="020B0604020202020204" pitchFamily="34" charset="0"/>
              <a:buNone/>
            </a:pPr>
            <a:r>
              <a:rPr lang="sv-SE" baseline="0"/>
              <a:t>I meddelandet står även hanteringstiderna, som en påminnelse för hur snabbt ett ärende bör hanteras. </a:t>
            </a:r>
          </a:p>
          <a:p>
            <a:pPr marL="0" indent="0">
              <a:buFont typeface="Arial" panose="020B0604020202020204" pitchFamily="34" charset="0"/>
              <a:buNone/>
            </a:pPr>
            <a:endParaRPr lang="sv-SE" baseline="0"/>
          </a:p>
          <a:p>
            <a:pPr marL="0" indent="0">
              <a:buFont typeface="Arial" panose="020B0604020202020204" pitchFamily="34" charset="0"/>
              <a:buNone/>
            </a:pPr>
            <a:r>
              <a:rPr lang="sv-SE" baseline="0"/>
              <a:t>Support ID används endast för teknisk felsökning av ärendet. </a:t>
            </a:r>
          </a:p>
          <a:p>
            <a:pPr marL="0" indent="0">
              <a:buFont typeface="Arial" panose="020B0604020202020204" pitchFamily="34" charset="0"/>
              <a:buNone/>
            </a:pPr>
            <a:endParaRPr lang="sv-SE" baseline="0"/>
          </a:p>
          <a:p>
            <a:pPr marL="0" indent="0">
              <a:buFont typeface="Arial" panose="020B0604020202020204" pitchFamily="34" charset="0"/>
              <a:buNone/>
            </a:pPr>
            <a:endParaRPr lang="sv-SE" baseline="0"/>
          </a:p>
          <a:p>
            <a:endParaRPr lang="sv-SE"/>
          </a:p>
          <a:p>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49</a:t>
            </a:fld>
            <a:endParaRPr lang="sv-SE"/>
          </a:p>
        </p:txBody>
      </p:sp>
    </p:spTree>
    <p:extLst>
      <p:ext uri="{BB962C8B-B14F-4D97-AF65-F5344CB8AC3E}">
        <p14:creationId xmlns:p14="http://schemas.microsoft.com/office/powerpoint/2010/main" val="170376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Alla </a:t>
            </a:r>
            <a:r>
              <a:rPr lang="sv-SE" baseline="0"/>
              <a:t>privata och offentliga hälsocentraler i Gävleborgs län är med i plattformen.</a:t>
            </a:r>
          </a:p>
          <a:p>
            <a:endParaRPr lang="sv-SE" baseline="0"/>
          </a:p>
          <a:p>
            <a:r>
              <a:rPr lang="sv-SE" baseline="0"/>
              <a:t>Vi vill erbjuda en jämlik vård oavsett var i länet invånaren är skriven och vilken hälsocentral som invånaren går till. Alla invånare ska erbjudas samma möjligheter. </a:t>
            </a:r>
          </a:p>
          <a:p>
            <a:endParaRPr lang="sv-SE" baseline="0"/>
          </a:p>
          <a:p>
            <a:r>
              <a:rPr lang="sv-SE" baseline="0"/>
              <a:t>Primärvården kommer fortsatt att vara huvudingången för de flesta patientbesök i </a:t>
            </a:r>
            <a:r>
              <a:rPr lang="sv-SE" baseline="0" err="1"/>
              <a:t>hälso-</a:t>
            </a:r>
            <a:r>
              <a:rPr lang="sv-SE" baseline="0"/>
              <a:t> och sjukvården. </a:t>
            </a:r>
          </a:p>
          <a:p>
            <a:endParaRPr lang="sv-SE" baseline="0"/>
          </a:p>
          <a:p>
            <a:r>
              <a:rPr lang="sv-SE"/>
              <a:t>De flesta invånare som söker vård via </a:t>
            </a:r>
            <a:r>
              <a:rPr lang="sv-SE" err="1"/>
              <a:t>appen</a:t>
            </a:r>
            <a:r>
              <a:rPr lang="sv-SE"/>
              <a:t> hamnar hos primärvården för att få hjälp med sitt besvär. </a:t>
            </a:r>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999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a:t>För att aviseringarna ska gå till den telefon som verksamheten önskar, används systemet </a:t>
            </a:r>
            <a:r>
              <a:rPr lang="sv-SE" sz="1200" err="1"/>
              <a:t>Unite</a:t>
            </a:r>
            <a:r>
              <a:rPr lang="sv-SE" sz="1200"/>
              <a:t> </a:t>
            </a:r>
            <a:r>
              <a:rPr lang="sv-SE" sz="1200" err="1"/>
              <a:t>Assign</a:t>
            </a:r>
            <a:r>
              <a:rPr lang="sv-SE" sz="1200"/>
              <a:t>.</a:t>
            </a:r>
          </a:p>
          <a:p>
            <a:pPr marL="0" indent="0">
              <a:buNone/>
            </a:pPr>
            <a:endParaRPr lang="sv-SE" sz="1200"/>
          </a:p>
          <a:p>
            <a:pPr marL="0" indent="0">
              <a:buNone/>
            </a:pPr>
            <a:r>
              <a:rPr lang="sv-SE" sz="1200"/>
              <a:t>Där lägger </a:t>
            </a:r>
            <a:r>
              <a:rPr lang="sv-SE" sz="1200" err="1"/>
              <a:t>lägger</a:t>
            </a:r>
            <a:r>
              <a:rPr lang="sv-SE" sz="1200"/>
              <a:t> verksamheten in det telefonnumret som ska få aviseringen.</a:t>
            </a:r>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50</a:t>
            </a:fld>
            <a:endParaRPr lang="sv-SE"/>
          </a:p>
        </p:txBody>
      </p:sp>
    </p:spTree>
    <p:extLst>
      <p:ext uri="{BB962C8B-B14F-4D97-AF65-F5344CB8AC3E}">
        <p14:creationId xmlns:p14="http://schemas.microsoft.com/office/powerpoint/2010/main" val="761351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Min vård Gävleborg är till viss del sammankopplad med 1177.se men består främst av egna fristående digitala vårdtjänster.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Det är samma inloggning</a:t>
            </a:r>
            <a:r>
              <a:rPr lang="sv-SE" sz="1200" kern="1200" baseline="0">
                <a:solidFill>
                  <a:schemeClr val="tx1"/>
                </a:solidFill>
                <a:effectLst/>
                <a:latin typeface="+mn-lt"/>
                <a:ea typeface="+mn-ea"/>
                <a:cs typeface="+mn-cs"/>
              </a:rPr>
              <a:t> till Min vård Gävleborg som 1177.se. Det innebär att det är möjligt att gå från inloggat läge i Min vård Gävleborg till inloggat läge på 1177.se. Det kan vara användbart om du till exempel vill läsa din journal eller använda andra e-tjänster på 1177.se. Från 1177.se finns länk tillbaka till Min vård Gävleborg.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All information och alla tjänster från 1177 finns dock inte representerade i Min vård Gävleborg. Endast de e-tjänster eller den information som anses ha ett stort värde för invånaren kommer att finnas integrerade i Min vård Gävleborg. </a:t>
            </a: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Både 1177 och Min vård Gävleborg</a:t>
            </a:r>
            <a:r>
              <a:rPr lang="sv-SE" sz="1200" kern="1200" baseline="0">
                <a:solidFill>
                  <a:schemeClr val="tx1"/>
                </a:solidFill>
                <a:effectLst/>
                <a:latin typeface="+mn-lt"/>
                <a:ea typeface="+mn-ea"/>
                <a:cs typeface="+mn-cs"/>
              </a:rPr>
              <a:t> är viktiga plattformar för Region Gävleborg och våra invånare. Dessa två plattformar kommer att finnas parallellt med varandra och ambitionen är att nyttja de tjänster som fungerar bäst för både invånarna och medarbetarna.</a:t>
            </a:r>
            <a:endParaRPr lang="sv-SE"/>
          </a:p>
          <a:p>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52</a:t>
            </a:fld>
            <a:endParaRPr lang="sv-SE"/>
          </a:p>
        </p:txBody>
      </p:sp>
    </p:spTree>
    <p:extLst>
      <p:ext uri="{BB962C8B-B14F-4D97-AF65-F5344CB8AC3E}">
        <p14:creationId xmlns:p14="http://schemas.microsoft.com/office/powerpoint/2010/main" val="3249997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 supportorganisation har etablerats för att hjälpa invånare som har frågor om hur Min vård Gävleborg fungerar och för att hjälpa till vid tekniska problem. </a:t>
            </a:r>
          </a:p>
          <a:p>
            <a:r>
              <a:rPr lang="sv-SE"/>
              <a:t>Användarna kan</a:t>
            </a:r>
            <a:r>
              <a:rPr lang="sv-SE" baseline="0"/>
              <a:t> få hjälp genom att:</a:t>
            </a:r>
            <a:endParaRPr lang="sv-SE"/>
          </a:p>
          <a:p>
            <a:endParaRPr lang="sv-SE"/>
          </a:p>
          <a:p>
            <a:pPr marL="171450" indent="-171450">
              <a:buFont typeface="Arial" panose="020B0604020202020204" pitchFamily="34" charset="0"/>
              <a:buChar char="•"/>
            </a:pPr>
            <a:r>
              <a:rPr lang="sv-SE" b="1"/>
              <a:t>ringa</a:t>
            </a:r>
          </a:p>
          <a:p>
            <a:pPr marL="171450" indent="-171450">
              <a:buFont typeface="Arial" panose="020B0604020202020204" pitchFamily="34" charset="0"/>
              <a:buChar char="•"/>
            </a:pPr>
            <a:r>
              <a:rPr lang="sv-SE" b="1"/>
              <a:t>maila</a:t>
            </a:r>
            <a:r>
              <a:rPr lang="sv-SE"/>
              <a:t> </a:t>
            </a:r>
          </a:p>
          <a:p>
            <a:pPr marL="171450" indent="-171450">
              <a:buFont typeface="Arial" panose="020B0604020202020204" pitchFamily="34" charset="0"/>
              <a:buChar char="•"/>
            </a:pPr>
            <a:r>
              <a:rPr lang="sv-SE" b="1"/>
              <a:t>besöka supporten </a:t>
            </a:r>
            <a:r>
              <a:rPr lang="sv-SE"/>
              <a:t>(Hälsotorget i Gävle och Hudiksvall)  </a:t>
            </a:r>
          </a:p>
          <a:p>
            <a:endParaRPr lang="sv-SE"/>
          </a:p>
          <a:p>
            <a:r>
              <a:rPr lang="sv-SE"/>
              <a:t>Det finns </a:t>
            </a:r>
            <a:r>
              <a:rPr lang="sv-SE" b="1"/>
              <a:t>användarinformation på 1177.se </a:t>
            </a:r>
            <a:r>
              <a:rPr lang="sv-SE"/>
              <a:t>som hjälper patienterna igång med tjänsten.</a:t>
            </a:r>
          </a:p>
          <a:p>
            <a:r>
              <a:rPr lang="sv-SE" baseline="0"/>
              <a:t>Det finns även möjlighet</a:t>
            </a:r>
            <a:r>
              <a:rPr lang="sv-SE"/>
              <a:t> att </a:t>
            </a:r>
            <a:r>
              <a:rPr lang="sv-SE" b="1"/>
              <a:t>skicka meddelanden i </a:t>
            </a:r>
            <a:r>
              <a:rPr lang="sv-SE" b="1" err="1"/>
              <a:t>appen</a:t>
            </a:r>
            <a:r>
              <a:rPr lang="sv-SE" b="1"/>
              <a:t> </a:t>
            </a:r>
            <a:r>
              <a:rPr lang="sv-SE"/>
              <a:t>om</a:t>
            </a:r>
            <a:r>
              <a:rPr lang="sv-SE" baseline="0"/>
              <a:t> patienten har feedback att dela eller behöver support. </a:t>
            </a: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899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 medarbetare finns dessa kontaktytor</a:t>
            </a:r>
            <a:r>
              <a:rPr lang="sv-SE" baseline="0"/>
              <a:t> för att få support:</a:t>
            </a:r>
          </a:p>
          <a:p>
            <a:endParaRPr lang="sv-SE" baseline="0"/>
          </a:p>
          <a:p>
            <a:pPr marL="171450" indent="-171450">
              <a:buFont typeface="Arial" panose="020B0604020202020204" pitchFamily="34" charset="0"/>
              <a:buChar char="•"/>
            </a:pPr>
            <a:r>
              <a:rPr lang="sv-SE" baseline="0"/>
              <a:t>För tekniska frågor som gäller Clinic24 kontakta IT-support via telefon eller mail. </a:t>
            </a:r>
          </a:p>
          <a:p>
            <a:pPr marL="171450" indent="-171450">
              <a:buFont typeface="Arial" panose="020B0604020202020204" pitchFamily="34" charset="0"/>
              <a:buChar char="•"/>
            </a:pPr>
            <a:r>
              <a:rPr lang="sv-SE" baseline="0"/>
              <a:t>I kompetensportalen finns </a:t>
            </a:r>
            <a:r>
              <a:rPr lang="sv-SE" b="1" baseline="0"/>
              <a:t>utbildning</a:t>
            </a:r>
            <a:r>
              <a:rPr lang="sv-SE" baseline="0"/>
              <a:t> om Min vård Gävleborg och Clinic24 som innehåller filmklipp och instruktioner för basfunktionerna i plattformen.</a:t>
            </a:r>
          </a:p>
          <a:p>
            <a:pPr marL="171450" indent="-171450">
              <a:buFont typeface="Arial" panose="020B0604020202020204" pitchFamily="34" charset="0"/>
              <a:buChar char="•"/>
            </a:pPr>
            <a:r>
              <a:rPr lang="sv-SE" baseline="0"/>
              <a:t>I varje verksamhetsområde inom </a:t>
            </a:r>
            <a:r>
              <a:rPr lang="sv-SE" baseline="0" err="1"/>
              <a:t>hälso-</a:t>
            </a:r>
            <a:r>
              <a:rPr lang="sv-SE" baseline="0"/>
              <a:t> och sjukvården finns </a:t>
            </a:r>
            <a:r>
              <a:rPr lang="sv-SE" b="1" baseline="0"/>
              <a:t>utsedda kontaktpersoner</a:t>
            </a:r>
            <a:r>
              <a:rPr lang="sv-SE" baseline="0"/>
              <a:t> som är mer insatta i plattformen. Tanken är att de ska vara den första personen som medarbetaren vänder sig till vid frågor.</a:t>
            </a:r>
          </a:p>
          <a:p>
            <a:pPr marL="171450" indent="-171450">
              <a:buFont typeface="Arial" panose="020B0604020202020204" pitchFamily="34" charset="0"/>
              <a:buChar char="•"/>
            </a:pPr>
            <a:r>
              <a:rPr lang="sv-SE" b="1" baseline="0"/>
              <a:t>VO Digital vård </a:t>
            </a:r>
            <a:r>
              <a:rPr lang="sv-SE" baseline="0"/>
              <a:t>är det verksamhetsområde som har ansvar för utveckling av Min vård Gävleborg och Clinic24. Finns inte svar att få bland de övriga kontaktytorna går det bra att kontakta VO Digital vård. </a:t>
            </a:r>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55</a:t>
            </a:fld>
            <a:endParaRPr lang="sv-SE"/>
          </a:p>
        </p:txBody>
      </p:sp>
    </p:spTree>
    <p:extLst>
      <p:ext uri="{BB962C8B-B14F-4D97-AF65-F5344CB8AC3E}">
        <p14:creationId xmlns:p14="http://schemas.microsoft.com/office/powerpoint/2010/main" val="184395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Alla mottagningar som erbjuder</a:t>
            </a:r>
            <a:r>
              <a:rPr lang="sv-SE" baseline="0"/>
              <a:t> </a:t>
            </a:r>
            <a:r>
              <a:rPr lang="sv-SE"/>
              <a:t>specialiserad vård använder</a:t>
            </a:r>
            <a:r>
              <a:rPr lang="sv-SE" baseline="0"/>
              <a:t> också Min vård Gävleborg.</a:t>
            </a:r>
          </a:p>
          <a:p>
            <a:endParaRPr lang="sv-SE" baseline="0"/>
          </a:p>
          <a:p>
            <a:r>
              <a:rPr lang="sv-SE" baseline="0"/>
              <a:t>Användningsområdet är stort. Många mottagningar använder chattar med sina patienter så att patienten enkelt kan höra av sig vid frågor och funderingar. Många mottagningar använder videosamtal med sina patienter som ett komplement till fysiska vårdbesök . </a:t>
            </a:r>
          </a:p>
          <a:p>
            <a:endParaRPr lang="sv-SE" baseline="0"/>
          </a:p>
          <a:p>
            <a:r>
              <a:rPr lang="sv-SE" baseline="0"/>
              <a:t>Det kan också hända att de invånare som söker vård digitalt i Min vård Gävleborg blir rekommenderad vård hos den specialiserade vården direkt. Det vill säga att steget att först besöka primärvården försvinner. Ett av målen med Min vård Gävleborg är att personer som söker vård, snabbare ska hamna rätt i vården.</a:t>
            </a: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76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Även Folktandvården använder sig av Min</a:t>
            </a:r>
            <a:r>
              <a:rPr lang="sv-SE" baseline="0"/>
              <a:t> vård Gävleborg. </a:t>
            </a:r>
            <a:endParaRPr lang="sv-SE"/>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95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latin typeface="+mn-lt"/>
                <a:ea typeface="+mn-ea"/>
                <a:cs typeface="+mn-cs"/>
              </a:rPr>
              <a:t>Vad är då syftet med Min vård Gävleborg?</a:t>
            </a:r>
          </a:p>
          <a:p>
            <a:endParaRPr lang="sv-SE"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baseline="0">
                <a:solidFill>
                  <a:schemeClr val="tx1"/>
                </a:solidFill>
                <a:effectLst/>
                <a:latin typeface="+mn-lt"/>
                <a:ea typeface="+mn-ea"/>
                <a:cs typeface="+mn-cs"/>
              </a:rPr>
              <a:t>Att möta det ökade vårdbehovet är e</a:t>
            </a:r>
            <a:r>
              <a:rPr lang="sv-SE" sz="1200" b="0" kern="1200">
                <a:solidFill>
                  <a:schemeClr val="tx1"/>
                </a:solidFill>
                <a:effectLst/>
                <a:latin typeface="+mn-lt"/>
                <a:ea typeface="+mn-ea"/>
                <a:cs typeface="+mn-cs"/>
              </a:rPr>
              <a:t>n</a:t>
            </a:r>
            <a:r>
              <a:rPr lang="sv-SE" sz="1200" b="0" kern="1200" baseline="0">
                <a:solidFill>
                  <a:schemeClr val="tx1"/>
                </a:solidFill>
                <a:effectLst/>
                <a:latin typeface="+mn-lt"/>
                <a:ea typeface="+mn-ea"/>
                <a:cs typeface="+mn-cs"/>
              </a:rPr>
              <a:t> stor anledningen till varför vi satsar på Min vård Gävleborg. </a:t>
            </a:r>
          </a:p>
          <a:p>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I det här diagrammet som kommer från Sveriges Kommuner och Regioner (SKR) kan vi se att antalet äldre i befolkningen kommer att öka snabbare än befolkningen i arbetsför ålder. Fram till 2030 väntas invånare som är 80 år och äldre att öka med nästan 50% medan gruppen i arbetsför ålder bedöms öka med endast 5 procent. </a:t>
            </a:r>
            <a:r>
              <a:rPr lang="sv-SE" sz="1200" i="0" kern="1200">
                <a:solidFill>
                  <a:schemeClr val="tx1"/>
                </a:solidFill>
                <a:effectLst/>
                <a:latin typeface="+mn-lt"/>
                <a:ea typeface="+mn-ea"/>
                <a:cs typeface="+mn-cs"/>
              </a:rPr>
              <a:t>Den demografiska förändringen innebär stora utmaningar att finansiera och inte minst bemanna </a:t>
            </a:r>
            <a:r>
              <a:rPr lang="sv-SE" sz="1200" i="0" kern="1200" err="1">
                <a:solidFill>
                  <a:schemeClr val="tx1"/>
                </a:solidFill>
                <a:effectLst/>
                <a:latin typeface="+mn-lt"/>
                <a:ea typeface="+mn-ea"/>
                <a:cs typeface="+mn-cs"/>
              </a:rPr>
              <a:t>hälso-</a:t>
            </a:r>
            <a:r>
              <a:rPr lang="sv-SE" sz="1200" i="0" kern="1200">
                <a:solidFill>
                  <a:schemeClr val="tx1"/>
                </a:solidFill>
                <a:effectLst/>
                <a:latin typeface="+mn-lt"/>
                <a:ea typeface="+mn-ea"/>
                <a:cs typeface="+mn-cs"/>
              </a:rPr>
              <a:t> och sjukvårdens verksamheter. Som en del av lösningen krävs att kommuner och regioner förändrar sina arbetssätt</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Vi behöver hitta nya</a:t>
            </a:r>
            <a:r>
              <a:rPr lang="sv-SE" sz="1200" kern="1200" baseline="0">
                <a:solidFill>
                  <a:schemeClr val="tx1"/>
                </a:solidFill>
                <a:effectLst/>
                <a:latin typeface="+mn-lt"/>
                <a:ea typeface="+mn-ea"/>
                <a:cs typeface="+mn-cs"/>
              </a:rPr>
              <a:t> effektivare sätt att arbeta inom vården. Digitala verktyg kan hjälpa oss att effektivisera och till och med automatisera vissa arbetsmoment. </a:t>
            </a:r>
          </a:p>
          <a:p>
            <a:endParaRPr lang="sv-SE" sz="1200" kern="120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977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Ett annat syfte</a:t>
            </a:r>
            <a:r>
              <a:rPr lang="sv-SE" baseline="0"/>
              <a:t> med Min vård Gävleborg är att göra vården mer tillgänglig. </a:t>
            </a:r>
            <a:endParaRPr lang="sv-SE"/>
          </a:p>
          <a:p>
            <a:endParaRPr lang="sv-SE"/>
          </a:p>
          <a:p>
            <a:r>
              <a:rPr lang="sv-SE"/>
              <a:t>Gävleborgs län är </a:t>
            </a:r>
            <a:r>
              <a:rPr lang="sv-SE" sz="1200" b="0">
                <a:solidFill>
                  <a:schemeClr val="bg1"/>
                </a:solidFill>
              </a:rPr>
              <a:t>Sveriges 7:e största län till ytan. Distanserna inom</a:t>
            </a:r>
            <a:r>
              <a:rPr lang="sv-SE" sz="1200" b="0" baseline="0">
                <a:solidFill>
                  <a:schemeClr val="bg1"/>
                </a:solidFill>
              </a:rPr>
              <a:t> länet kan ibland bli långa. Mellan Gävle och Nordanstig är det exempelvis strax över 17 mil.</a:t>
            </a:r>
            <a:r>
              <a:rPr lang="sv-SE" sz="1200" b="0">
                <a:solidFill>
                  <a:schemeClr val="bg1"/>
                </a:solidFill>
              </a:rPr>
              <a:t> </a:t>
            </a:r>
          </a:p>
          <a:p>
            <a:endParaRPr lang="sv-SE" sz="1200" b="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Med Min vård Gävleborg kan patienterna sköta vissa vårdärenden hemifrån. Vården blir på så sätt mer tillgänglig för de som har långa avstånd eller som av andra skäl har svårt att ta sig fysiskt till vården. Att</a:t>
            </a:r>
            <a:r>
              <a:rPr lang="sv-SE" sz="1200" kern="1200" baseline="0">
                <a:solidFill>
                  <a:schemeClr val="tx1"/>
                </a:solidFill>
                <a:effectLst/>
                <a:latin typeface="+mn-lt"/>
                <a:ea typeface="+mn-ea"/>
                <a:cs typeface="+mn-cs"/>
              </a:rPr>
              <a:t> ha möjlighet att ”slippa” resa 6 mil från exempelvis Ljusdal till Hudiksvalls sjukhus kan göra stor skillnad för patienten. </a:t>
            </a:r>
            <a:br>
              <a:rPr lang="sv-SE" sz="1200" kern="1200">
                <a:solidFill>
                  <a:schemeClr val="tx1"/>
                </a:solidFill>
                <a:effectLst/>
                <a:latin typeface="+mn-lt"/>
                <a:ea typeface="+mn-ea"/>
                <a:cs typeface="+mn-cs"/>
              </a:rPr>
            </a:br>
            <a:endParaRPr lang="sv-SE" sz="10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Det finns även ett behov och en förväntan hos invånarna att även vården ska erbjuda smidiga digitala lösningar. </a:t>
            </a: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92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Genom en digital ingång kan patienterna snabbare hamna rätt i</a:t>
            </a:r>
            <a:r>
              <a:rPr lang="sv-SE" sz="1200" kern="1200" baseline="0">
                <a:solidFill>
                  <a:schemeClr val="tx1"/>
                </a:solidFill>
                <a:effectLst/>
                <a:latin typeface="+mn-lt"/>
                <a:ea typeface="+mn-ea"/>
                <a:cs typeface="+mn-cs"/>
              </a:rPr>
              <a:t> vården.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Tidigare</a:t>
            </a:r>
            <a:r>
              <a:rPr lang="sv-SE" sz="1200" kern="1200" baseline="0">
                <a:solidFill>
                  <a:schemeClr val="tx1"/>
                </a:solidFill>
                <a:effectLst/>
                <a:latin typeface="+mn-lt"/>
                <a:ea typeface="+mn-ea"/>
                <a:cs typeface="+mn-cs"/>
              </a:rPr>
              <a:t> har d</a:t>
            </a:r>
            <a:r>
              <a:rPr lang="sv-SE" sz="1200" kern="1200">
                <a:solidFill>
                  <a:schemeClr val="tx1"/>
                </a:solidFill>
                <a:effectLst/>
                <a:latin typeface="+mn-lt"/>
                <a:ea typeface="+mn-ea"/>
                <a:cs typeface="+mn-cs"/>
              </a:rPr>
              <a:t>e flesta patienter</a:t>
            </a:r>
            <a:r>
              <a:rPr lang="sv-SE" sz="1200" kern="1200" baseline="0">
                <a:solidFill>
                  <a:schemeClr val="tx1"/>
                </a:solidFill>
                <a:effectLst/>
                <a:latin typeface="+mn-lt"/>
                <a:ea typeface="+mn-ea"/>
                <a:cs typeface="+mn-cs"/>
              </a:rPr>
              <a:t> haft kontakt med</a:t>
            </a:r>
            <a:r>
              <a:rPr lang="sv-SE" sz="1200" kern="1200">
                <a:solidFill>
                  <a:schemeClr val="tx1"/>
                </a:solidFill>
                <a:effectLst/>
                <a:latin typeface="+mn-lt"/>
                <a:ea typeface="+mn-ea"/>
                <a:cs typeface="+mn-cs"/>
              </a:rPr>
              <a:t> primärvården först för att sedan bli hänvisade till den specialiserade</a:t>
            </a:r>
            <a:r>
              <a:rPr lang="sv-SE" sz="1200" kern="1200" baseline="0">
                <a:solidFill>
                  <a:schemeClr val="tx1"/>
                </a:solidFill>
                <a:effectLst/>
                <a:latin typeface="+mn-lt"/>
                <a:ea typeface="+mn-ea"/>
                <a:cs typeface="+mn-cs"/>
              </a:rPr>
              <a:t> vården </a:t>
            </a:r>
            <a:r>
              <a:rPr lang="sv-SE" sz="1200" kern="1200">
                <a:solidFill>
                  <a:schemeClr val="tx1"/>
                </a:solidFill>
                <a:effectLst/>
                <a:latin typeface="+mn-lt"/>
                <a:ea typeface="+mn-ea"/>
                <a:cs typeface="+mn-cs"/>
              </a:rPr>
              <a:t>vid behov.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I Min vård Gävleborg kommer den som söker vård att guidas till den mottagning som bäst möter den vårdsökandes behov. Steget med att alltid besöka primärvården först, försvinner i de fall där den specialiserade</a:t>
            </a:r>
            <a:r>
              <a:rPr lang="sv-SE" sz="1200" kern="1200" baseline="0">
                <a:solidFill>
                  <a:schemeClr val="tx1"/>
                </a:solidFill>
                <a:effectLst/>
                <a:latin typeface="+mn-lt"/>
                <a:ea typeface="+mn-ea"/>
                <a:cs typeface="+mn-cs"/>
              </a:rPr>
              <a:t> vården kan ge patienten rätt vård.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För att guida invånare till rätt vård används ett automatiserat </a:t>
            </a:r>
            <a:r>
              <a:rPr lang="sv-SE" sz="1200" kern="1200" baseline="0" err="1">
                <a:solidFill>
                  <a:schemeClr val="tx1"/>
                </a:solidFill>
                <a:effectLst/>
                <a:latin typeface="+mn-lt"/>
                <a:ea typeface="+mn-ea"/>
                <a:cs typeface="+mn-cs"/>
              </a:rPr>
              <a:t>triageringsverktyg</a:t>
            </a:r>
            <a:r>
              <a:rPr lang="sv-SE" sz="1200" kern="1200" baseline="0">
                <a:solidFill>
                  <a:schemeClr val="tx1"/>
                </a:solidFill>
                <a:effectLst/>
                <a:latin typeface="+mn-lt"/>
                <a:ea typeface="+mn-ea"/>
                <a:cs typeface="+mn-cs"/>
              </a:rPr>
              <a:t>. Verktyget kan beskrivas som en digital symtombedömningstjänst som ger antingen egenvårdsråd eller rekommendation om att besöka vården. </a:t>
            </a:r>
            <a:r>
              <a:rPr lang="sv-SE" sz="1200" kern="1200" baseline="0" err="1">
                <a:solidFill>
                  <a:schemeClr val="tx1"/>
                </a:solidFill>
                <a:effectLst/>
                <a:latin typeface="+mn-lt"/>
                <a:ea typeface="+mn-ea"/>
                <a:cs typeface="+mn-cs"/>
              </a:rPr>
              <a:t>Triageringsverktyget</a:t>
            </a:r>
            <a:r>
              <a:rPr lang="sv-SE" sz="1200" kern="1200" baseline="0">
                <a:solidFill>
                  <a:schemeClr val="tx1"/>
                </a:solidFill>
                <a:effectLst/>
                <a:latin typeface="+mn-lt"/>
                <a:ea typeface="+mn-ea"/>
                <a:cs typeface="+mn-cs"/>
              </a:rPr>
              <a:t> kallas också internt inom Region Gävleborg för </a:t>
            </a:r>
            <a:r>
              <a:rPr lang="sv-SE" sz="1200" kern="1200" baseline="0" err="1">
                <a:solidFill>
                  <a:schemeClr val="tx1"/>
                </a:solidFill>
                <a:effectLst/>
                <a:latin typeface="+mn-lt"/>
                <a:ea typeface="+mn-ea"/>
                <a:cs typeface="+mn-cs"/>
              </a:rPr>
              <a:t>triagemotor</a:t>
            </a:r>
            <a:r>
              <a:rPr lang="sv-SE" sz="1200" kern="1200" baseline="0">
                <a:solidFill>
                  <a:schemeClr val="tx1"/>
                </a:solidFill>
                <a:effectLst/>
                <a:latin typeface="+mn-lt"/>
                <a:ea typeface="+mn-ea"/>
                <a:cs typeface="+mn-cs"/>
              </a:rPr>
              <a:t>.</a:t>
            </a: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715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7488"/>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5733256"/>
            <a:ext cx="9217545" cy="750978"/>
          </a:xfrm>
        </p:spPr>
        <p:txBody>
          <a:bodyPr anchor="t">
            <a:normAutofit/>
          </a:bodyPr>
          <a:lstStyle>
            <a:lvl1pPr marL="0" indent="0" algn="l">
              <a:buNone/>
              <a:defRPr sz="2400" b="0">
                <a:solidFill>
                  <a:schemeClr val="accent3"/>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3"/>
                </a:solidFill>
                <a:latin typeface="Segoe UI Black" panose="020B0A02040204020203" pitchFamily="34" charset="0"/>
                <a:ea typeface="Segoe UI Black" panose="020B0A02040204020203" pitchFamily="34" charset="0"/>
              </a:defRPr>
            </a:lvl1pPr>
          </a:lstStyle>
          <a:p>
            <a:r>
              <a:rPr lang="sv-SE"/>
              <a:t>Skriv in en rubrik</a:t>
            </a:r>
          </a:p>
        </p:txBody>
      </p:sp>
      <p:grpSp>
        <p:nvGrpSpPr>
          <p:cNvPr id="9" name="Grupp 8"/>
          <p:cNvGrpSpPr/>
          <p:nvPr userDrawn="1"/>
        </p:nvGrpSpPr>
        <p:grpSpPr>
          <a:xfrm>
            <a:off x="263352" y="260648"/>
            <a:ext cx="1977638" cy="977512"/>
            <a:chOff x="263352" y="260648"/>
            <a:chExt cx="1977638" cy="977512"/>
          </a:xfrm>
        </p:grpSpPr>
        <p:sp>
          <p:nvSpPr>
            <p:cNvPr id="10" name="Rektangel 9"/>
            <p:cNvSpPr/>
            <p:nvPr userDrawn="1"/>
          </p:nvSpPr>
          <p:spPr>
            <a:xfrm>
              <a:off x="263352" y="260648"/>
              <a:ext cx="1977638" cy="977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2" y="553405"/>
              <a:ext cx="1408969" cy="426220"/>
            </a:xfrm>
            <a:prstGeom prst="rect">
              <a:avLst/>
            </a:prstGeom>
          </p:spPr>
        </p:pic>
      </p:grpSp>
    </p:spTree>
    <p:extLst>
      <p:ext uri="{BB962C8B-B14F-4D97-AF65-F5344CB8AC3E}">
        <p14:creationId xmlns:p14="http://schemas.microsoft.com/office/powerpoint/2010/main" val="31247275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Klicka här för att ändra format på bakgrundstexten</a:t>
            </a:r>
          </a:p>
        </p:txBody>
      </p:sp>
    </p:spTree>
    <p:extLst>
      <p:ext uri="{BB962C8B-B14F-4D97-AF65-F5344CB8AC3E}">
        <p14:creationId xmlns:p14="http://schemas.microsoft.com/office/powerpoint/2010/main" val="2688926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3"/>
                </a:solidFill>
                <a:latin typeface="Segoe UI Black" panose="020B0A02040204020203" pitchFamily="34" charset="0"/>
                <a:ea typeface="Segoe UI Black" panose="020B0A02040204020203" pitchFamily="34" charset="0"/>
              </a:defRPr>
            </a:lvl1pPr>
          </a:lstStyle>
          <a:p>
            <a:r>
              <a:rPr lang="sv-SE"/>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413740474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3"/>
                </a:solidFill>
                <a:latin typeface="Segoe UI Black" panose="020B0A02040204020203" pitchFamily="34" charset="0"/>
                <a:ea typeface="Segoe UI Black" panose="020B0A02040204020203" pitchFamily="34" charset="0"/>
              </a:defRPr>
            </a:lvl1pPr>
          </a:lstStyle>
          <a:p>
            <a:r>
              <a:rPr lang="sv-SE"/>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21292399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3"/>
                </a:solidFill>
                <a:latin typeface="Segoe UI Black" panose="020B0A02040204020203" pitchFamily="34" charset="0"/>
                <a:ea typeface="Segoe UI Black" panose="020B0A02040204020203" pitchFamily="34" charset="0"/>
              </a:defRPr>
            </a:lvl1pPr>
          </a:lstStyle>
          <a:p>
            <a:r>
              <a:rPr lang="sv-SE"/>
              <a:t>Avsnittsrubrik</a:t>
            </a:r>
          </a:p>
        </p:txBody>
      </p:sp>
    </p:spTree>
    <p:extLst>
      <p:ext uri="{BB962C8B-B14F-4D97-AF65-F5344CB8AC3E}">
        <p14:creationId xmlns:p14="http://schemas.microsoft.com/office/powerpoint/2010/main" val="5275893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p>
        </p:txBody>
      </p:sp>
    </p:spTree>
    <p:extLst>
      <p:ext uri="{BB962C8B-B14F-4D97-AF65-F5344CB8AC3E}">
        <p14:creationId xmlns:p14="http://schemas.microsoft.com/office/powerpoint/2010/main" val="3536952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870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3"/>
        </a:solidFill>
        <a:effectLst/>
      </p:bgPr>
    </p:bg>
    <p:spTree>
      <p:nvGrpSpPr>
        <p:cNvPr id="1" name=""/>
        <p:cNvGrpSpPr/>
        <p:nvPr/>
      </p:nvGrpSpPr>
      <p:grpSpPr>
        <a:xfrm>
          <a:off x="0" y="0"/>
          <a:ext cx="0" cy="0"/>
          <a:chOff x="0" y="0"/>
          <a:chExt cx="0" cy="0"/>
        </a:xfrm>
      </p:grpSpPr>
      <p:grpSp>
        <p:nvGrpSpPr>
          <p:cNvPr id="8" name="Grupp 7"/>
          <p:cNvGrpSpPr/>
          <p:nvPr userDrawn="1"/>
        </p:nvGrpSpPr>
        <p:grpSpPr>
          <a:xfrm>
            <a:off x="3720966" y="2060203"/>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5" y="2675530"/>
              <a:ext cx="3319108" cy="1002237"/>
            </a:xfrm>
            <a:prstGeom prst="rect">
              <a:avLst/>
            </a:prstGeom>
          </p:spPr>
        </p:pic>
      </p:grpSp>
    </p:spTree>
    <p:extLst>
      <p:ext uri="{BB962C8B-B14F-4D97-AF65-F5344CB8AC3E}">
        <p14:creationId xmlns:p14="http://schemas.microsoft.com/office/powerpoint/2010/main" val="3900947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12292"/>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a:t>Skriv in en rubrik</a:t>
            </a:r>
          </a:p>
        </p:txBody>
      </p:sp>
      <p:grpSp>
        <p:nvGrpSpPr>
          <p:cNvPr id="5" name="Grupp 4"/>
          <p:cNvGrpSpPr/>
          <p:nvPr userDrawn="1"/>
        </p:nvGrpSpPr>
        <p:grpSpPr>
          <a:xfrm>
            <a:off x="263352" y="260648"/>
            <a:ext cx="1977638" cy="977512"/>
            <a:chOff x="263352" y="260648"/>
            <a:chExt cx="1977638" cy="977512"/>
          </a:xfrm>
        </p:grpSpPr>
        <p:sp>
          <p:nvSpPr>
            <p:cNvPr id="10" name="Rektangel 9"/>
            <p:cNvSpPr/>
            <p:nvPr userDrawn="1"/>
          </p:nvSpPr>
          <p:spPr>
            <a:xfrm>
              <a:off x="263352" y="260648"/>
              <a:ext cx="1977638" cy="97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2" y="556277"/>
              <a:ext cx="1405655" cy="424451"/>
            </a:xfrm>
            <a:prstGeom prst="rect">
              <a:avLst/>
            </a:prstGeom>
          </p:spPr>
        </p:pic>
      </p:grpSp>
    </p:spTree>
    <p:extLst>
      <p:ext uri="{BB962C8B-B14F-4D97-AF65-F5344CB8AC3E}">
        <p14:creationId xmlns:p14="http://schemas.microsoft.com/office/powerpoint/2010/main" val="321835084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4" name="Grupp 3"/>
          <p:cNvGrpSpPr/>
          <p:nvPr userDrawn="1"/>
        </p:nvGrpSpPr>
        <p:grpSpPr>
          <a:xfrm>
            <a:off x="9984432" y="5589588"/>
            <a:ext cx="1977638" cy="977512"/>
            <a:chOff x="9984432" y="5637039"/>
            <a:chExt cx="1977638" cy="977512"/>
          </a:xfrm>
        </p:grpSpPr>
        <p:sp>
          <p:nvSpPr>
            <p:cNvPr id="11" name="Rektangel 10"/>
            <p:cNvSpPr/>
            <p:nvPr userDrawn="1"/>
          </p:nvSpPr>
          <p:spPr>
            <a:xfrm>
              <a:off x="9984432" y="5637039"/>
              <a:ext cx="1977638" cy="97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4961" y="5955992"/>
              <a:ext cx="1405655" cy="424451"/>
            </a:xfrm>
            <a:prstGeom prst="rect">
              <a:avLst/>
            </a:prstGeom>
          </p:spPr>
        </p:pic>
      </p:grpSp>
    </p:spTree>
    <p:extLst>
      <p:ext uri="{BB962C8B-B14F-4D97-AF65-F5344CB8AC3E}">
        <p14:creationId xmlns:p14="http://schemas.microsoft.com/office/powerpoint/2010/main" val="367117742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3984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3"/>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3"/>
                </a:solidFill>
                <a:latin typeface="Segoe UI Black" panose="020B0A02040204020203" pitchFamily="34" charset="0"/>
                <a:ea typeface="Segoe UI Black" panose="020B0A02040204020203" pitchFamily="34" charset="0"/>
              </a:defRPr>
            </a:lvl1pPr>
          </a:lstStyle>
          <a:p>
            <a:r>
              <a:rPr lang="sv-SE"/>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4" name="Grupp 3"/>
          <p:cNvGrpSpPr/>
          <p:nvPr userDrawn="1"/>
        </p:nvGrpSpPr>
        <p:grpSpPr>
          <a:xfrm>
            <a:off x="9984432" y="5637039"/>
            <a:ext cx="1977638" cy="977512"/>
            <a:chOff x="9984432" y="5637039"/>
            <a:chExt cx="1977638" cy="977512"/>
          </a:xfrm>
        </p:grpSpPr>
        <p:sp>
          <p:nvSpPr>
            <p:cNvPr id="11" name="Rektangel 10"/>
            <p:cNvSpPr/>
            <p:nvPr userDrawn="1"/>
          </p:nvSpPr>
          <p:spPr>
            <a:xfrm>
              <a:off x="9984432" y="5637039"/>
              <a:ext cx="1977638" cy="9775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169" y="5912685"/>
              <a:ext cx="1408969" cy="426220"/>
            </a:xfrm>
            <a:prstGeom prst="rect">
              <a:avLst/>
            </a:prstGeom>
          </p:spPr>
        </p:pic>
      </p:grpSp>
    </p:spTree>
    <p:extLst>
      <p:ext uri="{BB962C8B-B14F-4D97-AF65-F5344CB8AC3E}">
        <p14:creationId xmlns:p14="http://schemas.microsoft.com/office/powerpoint/2010/main" val="129180302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1210889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Tree>
    <p:extLst>
      <p:ext uri="{BB962C8B-B14F-4D97-AF65-F5344CB8AC3E}">
        <p14:creationId xmlns:p14="http://schemas.microsoft.com/office/powerpoint/2010/main" val="4137196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2004121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2887033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2372656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1585607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Redigera format för bakgrundstext</a:t>
            </a:r>
          </a:p>
        </p:txBody>
      </p:sp>
    </p:spTree>
    <p:extLst>
      <p:ext uri="{BB962C8B-B14F-4D97-AF65-F5344CB8AC3E}">
        <p14:creationId xmlns:p14="http://schemas.microsoft.com/office/powerpoint/2010/main" val="1647085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4179889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27361601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Tree>
    <p:extLst>
      <p:ext uri="{BB962C8B-B14F-4D97-AF65-F5344CB8AC3E}">
        <p14:creationId xmlns:p14="http://schemas.microsoft.com/office/powerpoint/2010/main" val="38090492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44835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p>
        </p:txBody>
      </p:sp>
    </p:spTree>
    <p:extLst>
      <p:ext uri="{BB962C8B-B14F-4D97-AF65-F5344CB8AC3E}">
        <p14:creationId xmlns:p14="http://schemas.microsoft.com/office/powerpoint/2010/main" val="2833197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9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2"/>
        </a:solidFill>
        <a:effectLst/>
      </p:bgPr>
    </p:bg>
    <p:spTree>
      <p:nvGrpSpPr>
        <p:cNvPr id="1" name=""/>
        <p:cNvGrpSpPr/>
        <p:nvPr/>
      </p:nvGrpSpPr>
      <p:grpSpPr>
        <a:xfrm>
          <a:off x="0" y="0"/>
          <a:ext cx="0" cy="0"/>
          <a:chOff x="0" y="0"/>
          <a:chExt cx="0" cy="0"/>
        </a:xfrm>
      </p:grpSpPr>
      <p:grpSp>
        <p:nvGrpSpPr>
          <p:cNvPr id="3" name="Grupp 2"/>
          <p:cNvGrpSpPr/>
          <p:nvPr userDrawn="1"/>
        </p:nvGrpSpPr>
        <p:grpSpPr>
          <a:xfrm>
            <a:off x="3720966" y="2060203"/>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2" name="Bildobjekt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3" y="2675530"/>
              <a:ext cx="3319111" cy="1002237"/>
            </a:xfrm>
            <a:prstGeom prst="rect">
              <a:avLst/>
            </a:prstGeom>
          </p:spPr>
        </p:pic>
      </p:grpSp>
    </p:spTree>
    <p:extLst>
      <p:ext uri="{BB962C8B-B14F-4D97-AF65-F5344CB8AC3E}">
        <p14:creationId xmlns:p14="http://schemas.microsoft.com/office/powerpoint/2010/main" val="3772458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12292"/>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a:t>Skriv in en rubrik</a:t>
            </a:r>
          </a:p>
        </p:txBody>
      </p:sp>
      <p:sp>
        <p:nvSpPr>
          <p:cNvPr id="10" name="Rektangel 9"/>
          <p:cNvSpPr/>
          <p:nvPr userDrawn="1"/>
        </p:nvSpPr>
        <p:spPr>
          <a:xfrm>
            <a:off x="263352" y="260648"/>
            <a:ext cx="1977638" cy="97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384" y="556277"/>
            <a:ext cx="1424144" cy="430034"/>
          </a:xfrm>
          <a:prstGeom prst="rect">
            <a:avLst/>
          </a:prstGeom>
        </p:spPr>
      </p:pic>
    </p:spTree>
    <p:extLst>
      <p:ext uri="{BB962C8B-B14F-4D97-AF65-F5344CB8AC3E}">
        <p14:creationId xmlns:p14="http://schemas.microsoft.com/office/powerpoint/2010/main" val="64506459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Rektangel 10"/>
          <p:cNvSpPr/>
          <p:nvPr userDrawn="1"/>
        </p:nvSpPr>
        <p:spPr>
          <a:xfrm>
            <a:off x="9984432" y="5637039"/>
            <a:ext cx="1977638" cy="97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 name="Grupp 4"/>
          <p:cNvGrpSpPr/>
          <p:nvPr userDrawn="1"/>
        </p:nvGrpSpPr>
        <p:grpSpPr>
          <a:xfrm>
            <a:off x="9912424" y="5637039"/>
            <a:ext cx="1977638" cy="977512"/>
            <a:chOff x="7790250" y="3484583"/>
            <a:chExt cx="1977638" cy="977512"/>
          </a:xfrm>
        </p:grpSpPr>
        <p:sp>
          <p:nvSpPr>
            <p:cNvPr id="15" name="Rektangel 14"/>
            <p:cNvSpPr/>
            <p:nvPr userDrawn="1"/>
          </p:nvSpPr>
          <p:spPr>
            <a:xfrm>
              <a:off x="7790250" y="3484583"/>
              <a:ext cx="1977638" cy="97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997" y="3758322"/>
              <a:ext cx="1424144" cy="430034"/>
            </a:xfrm>
            <a:prstGeom prst="rect">
              <a:avLst/>
            </a:prstGeom>
          </p:spPr>
        </p:pic>
      </p:grpSp>
    </p:spTree>
    <p:extLst>
      <p:ext uri="{BB962C8B-B14F-4D97-AF65-F5344CB8AC3E}">
        <p14:creationId xmlns:p14="http://schemas.microsoft.com/office/powerpoint/2010/main" val="139657760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47322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5736701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Tree>
    <p:extLst>
      <p:ext uri="{BB962C8B-B14F-4D97-AF65-F5344CB8AC3E}">
        <p14:creationId xmlns:p14="http://schemas.microsoft.com/office/powerpoint/2010/main" val="1665847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1221564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607950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5377585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647281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3764123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Redigera format för bakgrundstext</a:t>
            </a:r>
          </a:p>
        </p:txBody>
      </p:sp>
    </p:spTree>
    <p:extLst>
      <p:ext uri="{BB962C8B-B14F-4D97-AF65-F5344CB8AC3E}">
        <p14:creationId xmlns:p14="http://schemas.microsoft.com/office/powerpoint/2010/main" val="1829206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13392793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39766786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Tree>
    <p:extLst>
      <p:ext uri="{BB962C8B-B14F-4D97-AF65-F5344CB8AC3E}">
        <p14:creationId xmlns:p14="http://schemas.microsoft.com/office/powerpoint/2010/main" val="383110418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p>
        </p:txBody>
      </p:sp>
    </p:spTree>
    <p:extLst>
      <p:ext uri="{BB962C8B-B14F-4D97-AF65-F5344CB8AC3E}">
        <p14:creationId xmlns:p14="http://schemas.microsoft.com/office/powerpoint/2010/main" val="2862307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809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2"/>
        </a:solidFill>
        <a:effectLst/>
      </p:bgPr>
    </p:bg>
    <p:spTree>
      <p:nvGrpSpPr>
        <p:cNvPr id="1" name=""/>
        <p:cNvGrpSpPr/>
        <p:nvPr/>
      </p:nvGrpSpPr>
      <p:grpSpPr>
        <a:xfrm>
          <a:off x="0" y="0"/>
          <a:ext cx="0" cy="0"/>
          <a:chOff x="0" y="0"/>
          <a:chExt cx="0" cy="0"/>
        </a:xfrm>
      </p:grpSpPr>
      <p:grpSp>
        <p:nvGrpSpPr>
          <p:cNvPr id="6" name="Grupp 5"/>
          <p:cNvGrpSpPr/>
          <p:nvPr userDrawn="1"/>
        </p:nvGrpSpPr>
        <p:grpSpPr>
          <a:xfrm>
            <a:off x="3720966" y="2060203"/>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4" y="2675530"/>
              <a:ext cx="3319110" cy="1002237"/>
            </a:xfrm>
            <a:prstGeom prst="rect">
              <a:avLst/>
            </a:prstGeom>
          </p:spPr>
        </p:pic>
      </p:grpSp>
    </p:spTree>
    <p:extLst>
      <p:ext uri="{BB962C8B-B14F-4D97-AF65-F5344CB8AC3E}">
        <p14:creationId xmlns:p14="http://schemas.microsoft.com/office/powerpoint/2010/main" val="2019940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7488"/>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accent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1"/>
                </a:solidFill>
                <a:latin typeface="Segoe UI Black" panose="020B0A02040204020203" pitchFamily="34" charset="0"/>
                <a:ea typeface="Segoe UI Black" panose="020B0A02040204020203" pitchFamily="34" charset="0"/>
              </a:defRPr>
            </a:lvl1pPr>
          </a:lstStyle>
          <a:p>
            <a:r>
              <a:rPr lang="sv-SE"/>
              <a:t>Skriv in en rubrik</a:t>
            </a:r>
          </a:p>
        </p:txBody>
      </p:sp>
      <p:grpSp>
        <p:nvGrpSpPr>
          <p:cNvPr id="5" name="Grupp 4"/>
          <p:cNvGrpSpPr/>
          <p:nvPr userDrawn="1"/>
        </p:nvGrpSpPr>
        <p:grpSpPr>
          <a:xfrm>
            <a:off x="263352" y="260648"/>
            <a:ext cx="1977638" cy="977512"/>
            <a:chOff x="263352" y="260648"/>
            <a:chExt cx="1977638" cy="977512"/>
          </a:xfrm>
        </p:grpSpPr>
        <p:sp>
          <p:nvSpPr>
            <p:cNvPr id="10" name="Rektangel 9"/>
            <p:cNvSpPr/>
            <p:nvPr userDrawn="1"/>
          </p:nvSpPr>
          <p:spPr>
            <a:xfrm>
              <a:off x="263352" y="260648"/>
              <a:ext cx="1977638" cy="977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1" y="548680"/>
              <a:ext cx="1408969" cy="425136"/>
            </a:xfrm>
            <a:prstGeom prst="rect">
              <a:avLst/>
            </a:prstGeom>
          </p:spPr>
        </p:pic>
      </p:grpSp>
    </p:spTree>
    <p:extLst>
      <p:ext uri="{BB962C8B-B14F-4D97-AF65-F5344CB8AC3E}">
        <p14:creationId xmlns:p14="http://schemas.microsoft.com/office/powerpoint/2010/main" val="38080700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Tree>
    <p:extLst>
      <p:ext uri="{BB962C8B-B14F-4D97-AF65-F5344CB8AC3E}">
        <p14:creationId xmlns:p14="http://schemas.microsoft.com/office/powerpoint/2010/main" val="26445972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1"/>
                </a:solidFill>
                <a:latin typeface="Segoe UI Black" panose="020B0A02040204020203" pitchFamily="34" charset="0"/>
                <a:ea typeface="Segoe UI Black" panose="020B0A02040204020203" pitchFamily="34" charset="0"/>
              </a:defRPr>
            </a:lvl1pPr>
          </a:lstStyle>
          <a:p>
            <a:r>
              <a:rPr lang="sv-SE"/>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5" name="Grupp 4"/>
          <p:cNvGrpSpPr/>
          <p:nvPr userDrawn="1"/>
        </p:nvGrpSpPr>
        <p:grpSpPr>
          <a:xfrm>
            <a:off x="9984432" y="5637039"/>
            <a:ext cx="1977638" cy="977512"/>
            <a:chOff x="9984432" y="5637039"/>
            <a:chExt cx="1977638" cy="977512"/>
          </a:xfrm>
        </p:grpSpPr>
        <p:sp>
          <p:nvSpPr>
            <p:cNvPr id="11" name="Rektangel 10"/>
            <p:cNvSpPr/>
            <p:nvPr userDrawn="1"/>
          </p:nvSpPr>
          <p:spPr>
            <a:xfrm>
              <a:off x="9984432" y="5637039"/>
              <a:ext cx="1977638" cy="9775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169" y="5913227"/>
              <a:ext cx="1408969" cy="425136"/>
            </a:xfrm>
            <a:prstGeom prst="rect">
              <a:avLst/>
            </a:prstGeom>
          </p:spPr>
        </p:pic>
      </p:grpSp>
    </p:spTree>
    <p:extLst>
      <p:ext uri="{BB962C8B-B14F-4D97-AF65-F5344CB8AC3E}">
        <p14:creationId xmlns:p14="http://schemas.microsoft.com/office/powerpoint/2010/main" val="215480819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271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9078398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Tree>
    <p:extLst>
      <p:ext uri="{BB962C8B-B14F-4D97-AF65-F5344CB8AC3E}">
        <p14:creationId xmlns:p14="http://schemas.microsoft.com/office/powerpoint/2010/main" val="3267725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3659724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55311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4657910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34484516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Redigera format för bakgrundstext</a:t>
            </a:r>
          </a:p>
        </p:txBody>
      </p:sp>
    </p:spTree>
    <p:extLst>
      <p:ext uri="{BB962C8B-B14F-4D97-AF65-F5344CB8AC3E}">
        <p14:creationId xmlns:p14="http://schemas.microsoft.com/office/powerpoint/2010/main" val="3350252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1"/>
                </a:solidFill>
                <a:latin typeface="Segoe UI Black" panose="020B0A02040204020203" pitchFamily="34" charset="0"/>
                <a:ea typeface="Segoe UI Black" panose="020B0A02040204020203" pitchFamily="34" charset="0"/>
              </a:defRPr>
            </a:lvl1pPr>
          </a:lstStyle>
          <a:p>
            <a:r>
              <a:rPr lang="sv-SE"/>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27497026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3495959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1"/>
                </a:solidFill>
                <a:latin typeface="Segoe UI Black" panose="020B0A02040204020203" pitchFamily="34" charset="0"/>
                <a:ea typeface="Segoe UI Black" panose="020B0A02040204020203" pitchFamily="34" charset="0"/>
              </a:defRPr>
            </a:lvl1pPr>
          </a:lstStyle>
          <a:p>
            <a:r>
              <a:rPr lang="sv-SE"/>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44788953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1"/>
                </a:solidFill>
                <a:latin typeface="Segoe UI Black" panose="020B0A02040204020203" pitchFamily="34" charset="0"/>
                <a:ea typeface="Segoe UI Black" panose="020B0A02040204020203" pitchFamily="34" charset="0"/>
              </a:defRPr>
            </a:lvl1pPr>
          </a:lstStyle>
          <a:p>
            <a:r>
              <a:rPr lang="sv-SE"/>
              <a:t>Avsnittsrubrik</a:t>
            </a:r>
          </a:p>
        </p:txBody>
      </p:sp>
    </p:spTree>
    <p:extLst>
      <p:ext uri="{BB962C8B-B14F-4D97-AF65-F5344CB8AC3E}">
        <p14:creationId xmlns:p14="http://schemas.microsoft.com/office/powerpoint/2010/main" val="162207211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p>
        </p:txBody>
      </p:sp>
    </p:spTree>
    <p:extLst>
      <p:ext uri="{BB962C8B-B14F-4D97-AF65-F5344CB8AC3E}">
        <p14:creationId xmlns:p14="http://schemas.microsoft.com/office/powerpoint/2010/main" val="1930663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53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1"/>
        </a:solidFill>
        <a:effectLst/>
      </p:bgPr>
    </p:bg>
    <p:spTree>
      <p:nvGrpSpPr>
        <p:cNvPr id="1" name=""/>
        <p:cNvGrpSpPr/>
        <p:nvPr/>
      </p:nvGrpSpPr>
      <p:grpSpPr>
        <a:xfrm>
          <a:off x="0" y="0"/>
          <a:ext cx="0" cy="0"/>
          <a:chOff x="0" y="0"/>
          <a:chExt cx="0" cy="0"/>
        </a:xfrm>
      </p:grpSpPr>
      <p:grpSp>
        <p:nvGrpSpPr>
          <p:cNvPr id="3" name="Grupp 2"/>
          <p:cNvGrpSpPr/>
          <p:nvPr userDrawn="1"/>
        </p:nvGrpSpPr>
        <p:grpSpPr>
          <a:xfrm>
            <a:off x="3720966" y="2060848"/>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2" name="Bildobjekt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4" y="2675530"/>
              <a:ext cx="3319110" cy="1002237"/>
            </a:xfrm>
            <a:prstGeom prst="rect">
              <a:avLst/>
            </a:prstGeom>
          </p:spPr>
        </p:pic>
      </p:grpSp>
    </p:spTree>
    <p:extLst>
      <p:ext uri="{BB962C8B-B14F-4D97-AF65-F5344CB8AC3E}">
        <p14:creationId xmlns:p14="http://schemas.microsoft.com/office/powerpoint/2010/main" val="1838615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7488"/>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tx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tx1"/>
                </a:solidFill>
                <a:latin typeface="Segoe UI Black" panose="020B0A02040204020203" pitchFamily="34" charset="0"/>
                <a:ea typeface="Segoe UI Black" panose="020B0A02040204020203" pitchFamily="34" charset="0"/>
              </a:defRPr>
            </a:lvl1pPr>
          </a:lstStyle>
          <a:p>
            <a:r>
              <a:rPr lang="sv-SE"/>
              <a:t>Skriv in en rubrik</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1" y="548680"/>
            <a:ext cx="1408969" cy="425136"/>
          </a:xfrm>
          <a:prstGeom prst="rect">
            <a:avLst/>
          </a:prstGeom>
        </p:spPr>
      </p:pic>
    </p:spTree>
    <p:extLst>
      <p:ext uri="{BB962C8B-B14F-4D97-AF65-F5344CB8AC3E}">
        <p14:creationId xmlns:p14="http://schemas.microsoft.com/office/powerpoint/2010/main" val="3899843062"/>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tx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tx1"/>
                </a:solidFill>
                <a:latin typeface="Segoe UI Black" panose="020B0A02040204020203" pitchFamily="34" charset="0"/>
                <a:ea typeface="Segoe UI Black" panose="020B0A02040204020203" pitchFamily="34" charset="0"/>
              </a:defRPr>
            </a:lvl1pPr>
          </a:lstStyle>
          <a:p>
            <a:r>
              <a:rPr lang="sv-SE"/>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169" y="5913227"/>
            <a:ext cx="1408969" cy="425136"/>
          </a:xfrm>
          <a:prstGeom prst="rect">
            <a:avLst/>
          </a:prstGeom>
        </p:spPr>
      </p:pic>
    </p:spTree>
    <p:extLst>
      <p:ext uri="{BB962C8B-B14F-4D97-AF65-F5344CB8AC3E}">
        <p14:creationId xmlns:p14="http://schemas.microsoft.com/office/powerpoint/2010/main" val="70482257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01404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06354741"/>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Tree>
    <p:extLst>
      <p:ext uri="{BB962C8B-B14F-4D97-AF65-F5344CB8AC3E}">
        <p14:creationId xmlns:p14="http://schemas.microsoft.com/office/powerpoint/2010/main" val="701063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3373403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2921050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1982104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392509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22374423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Redigera format för bakgrundstext</a:t>
            </a:r>
          </a:p>
        </p:txBody>
      </p:sp>
    </p:spTree>
    <p:extLst>
      <p:ext uri="{BB962C8B-B14F-4D97-AF65-F5344CB8AC3E}">
        <p14:creationId xmlns:p14="http://schemas.microsoft.com/office/powerpoint/2010/main" val="32895744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tx1"/>
                </a:solidFill>
                <a:latin typeface="Segoe UI Black" panose="020B0A02040204020203" pitchFamily="34" charset="0"/>
                <a:ea typeface="Segoe UI Black" panose="020B0A02040204020203" pitchFamily="34" charset="0"/>
              </a:defRPr>
            </a:lvl1pPr>
          </a:lstStyle>
          <a:p>
            <a:r>
              <a:rPr lang="sv-SE"/>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619568118"/>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tx1"/>
                </a:solidFill>
                <a:latin typeface="Segoe UI Black" panose="020B0A02040204020203" pitchFamily="34" charset="0"/>
                <a:ea typeface="Segoe UI Black" panose="020B0A02040204020203" pitchFamily="34" charset="0"/>
              </a:defRPr>
            </a:lvl1pPr>
          </a:lstStyle>
          <a:p>
            <a:r>
              <a:rPr lang="sv-SE"/>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60455576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tx1"/>
                </a:solidFill>
                <a:latin typeface="Segoe UI Black" panose="020B0A02040204020203" pitchFamily="34" charset="0"/>
                <a:ea typeface="Segoe UI Black" panose="020B0A02040204020203" pitchFamily="34" charset="0"/>
              </a:defRPr>
            </a:lvl1pPr>
          </a:lstStyle>
          <a:p>
            <a:r>
              <a:rPr lang="sv-SE"/>
              <a:t>Avsnittsrubrik</a:t>
            </a:r>
          </a:p>
        </p:txBody>
      </p:sp>
    </p:spTree>
    <p:extLst>
      <p:ext uri="{BB962C8B-B14F-4D97-AF65-F5344CB8AC3E}">
        <p14:creationId xmlns:p14="http://schemas.microsoft.com/office/powerpoint/2010/main" val="1227136599"/>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p>
        </p:txBody>
      </p:sp>
    </p:spTree>
    <p:extLst>
      <p:ext uri="{BB962C8B-B14F-4D97-AF65-F5344CB8AC3E}">
        <p14:creationId xmlns:p14="http://schemas.microsoft.com/office/powerpoint/2010/main" val="33766722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976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1547381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tx2"/>
        </a:solidFill>
        <a:effectLst/>
      </p:bgPr>
    </p:bg>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4" y="2786803"/>
            <a:ext cx="3321577" cy="1002237"/>
          </a:xfrm>
          <a:prstGeom prst="rect">
            <a:avLst/>
          </a:prstGeom>
        </p:spPr>
      </p:pic>
    </p:spTree>
    <p:extLst>
      <p:ext uri="{BB962C8B-B14F-4D97-AF65-F5344CB8AC3E}">
        <p14:creationId xmlns:p14="http://schemas.microsoft.com/office/powerpoint/2010/main" val="21966971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sida 1 - Rubrik, underrubrik, bildkollage">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20000" y="4320000"/>
            <a:ext cx="7824272" cy="720000"/>
          </a:xfrm>
        </p:spPr>
        <p:txBody>
          <a:bodyPr/>
          <a:lstStyle>
            <a:lvl1pPr marL="0" indent="0" algn="l">
              <a:buNone/>
              <a:defRPr sz="24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skriva in en underrubrik</a:t>
            </a:r>
          </a:p>
        </p:txBody>
      </p:sp>
      <p:sp>
        <p:nvSpPr>
          <p:cNvPr id="10" name="Platshållare för bild 9"/>
          <p:cNvSpPr>
            <a:spLocks noGrp="1"/>
          </p:cNvSpPr>
          <p:nvPr>
            <p:ph type="pic" sz="quarter" idx="14" hasCustomPrompt="1"/>
          </p:nvPr>
        </p:nvSpPr>
        <p:spPr>
          <a:xfrm>
            <a:off x="6372000" y="0"/>
            <a:ext cx="2880000" cy="21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a:t>Klicka på ikonen för att </a:t>
            </a:r>
            <a:br>
              <a:rPr lang="sv-SE"/>
            </a:br>
            <a:r>
              <a:rPr lang="sv-SE"/>
              <a:t>lägga till en bild</a:t>
            </a:r>
          </a:p>
        </p:txBody>
      </p:sp>
      <p:sp>
        <p:nvSpPr>
          <p:cNvPr id="11" name="Platshållare för bild 9"/>
          <p:cNvSpPr>
            <a:spLocks noGrp="1"/>
          </p:cNvSpPr>
          <p:nvPr>
            <p:ph type="pic" sz="quarter" idx="15" hasCustomPrompt="1"/>
          </p:nvPr>
        </p:nvSpPr>
        <p:spPr>
          <a:xfrm>
            <a:off x="9306000" y="0"/>
            <a:ext cx="2880000" cy="21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a:t>Klicka på ikonen för att </a:t>
            </a:r>
            <a:br>
              <a:rPr lang="sv-SE"/>
            </a:br>
            <a:r>
              <a:rPr lang="sv-SE"/>
              <a:t>lägga till en bild</a:t>
            </a:r>
          </a:p>
        </p:txBody>
      </p:sp>
      <p:sp>
        <p:nvSpPr>
          <p:cNvPr id="12" name="Platshållare för bild 9"/>
          <p:cNvSpPr>
            <a:spLocks noGrp="1"/>
          </p:cNvSpPr>
          <p:nvPr>
            <p:ph type="pic" sz="quarter" idx="16" hasCustomPrompt="1"/>
          </p:nvPr>
        </p:nvSpPr>
        <p:spPr>
          <a:xfrm>
            <a:off x="9306000" y="2204864"/>
            <a:ext cx="2880000" cy="21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a:t>Klicka på ikonen för att </a:t>
            </a:r>
            <a:br>
              <a:rPr lang="sv-SE"/>
            </a:br>
            <a:r>
              <a:rPr lang="sv-SE"/>
              <a:t>lägga till en bild</a:t>
            </a:r>
          </a:p>
        </p:txBody>
      </p:sp>
      <p:sp>
        <p:nvSpPr>
          <p:cNvPr id="2" name="Rubrik 1"/>
          <p:cNvSpPr>
            <a:spLocks noGrp="1"/>
          </p:cNvSpPr>
          <p:nvPr>
            <p:ph type="ctrTitle" hasCustomPrompt="1"/>
          </p:nvPr>
        </p:nvSpPr>
        <p:spPr>
          <a:xfrm>
            <a:off x="720000" y="2808000"/>
            <a:ext cx="7824272" cy="1440000"/>
          </a:xfrm>
        </p:spPr>
        <p:txBody>
          <a:bodyPr anchor="b"/>
          <a:lstStyle>
            <a:lvl1pPr algn="l">
              <a:defRPr sz="5100"/>
            </a:lvl1pPr>
          </a:lstStyle>
          <a:p>
            <a:r>
              <a:rPr lang="sv-SE"/>
              <a:t>Klicka här för att skriva in en rubrik</a:t>
            </a:r>
          </a:p>
        </p:txBody>
      </p:sp>
      <p:sp>
        <p:nvSpPr>
          <p:cNvPr id="9" name="Platshållare för bild 9"/>
          <p:cNvSpPr>
            <a:spLocks noGrp="1"/>
          </p:cNvSpPr>
          <p:nvPr>
            <p:ph type="pic" sz="quarter" idx="17"/>
          </p:nvPr>
        </p:nvSpPr>
        <p:spPr>
          <a:xfrm>
            <a:off x="4528800" y="0"/>
            <a:ext cx="1800000" cy="12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a:t>Klicka på ikonen för att lägga till en bild</a:t>
            </a:r>
          </a:p>
        </p:txBody>
      </p:sp>
      <p:sp>
        <p:nvSpPr>
          <p:cNvPr id="13" name="Platshållare för bild 9"/>
          <p:cNvSpPr>
            <a:spLocks noGrp="1"/>
          </p:cNvSpPr>
          <p:nvPr>
            <p:ph type="pic" sz="quarter" idx="18"/>
          </p:nvPr>
        </p:nvSpPr>
        <p:spPr>
          <a:xfrm>
            <a:off x="10392000" y="4410000"/>
            <a:ext cx="1800000" cy="12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a:t>Klicka på ikonen för att lägga till en bild</a:t>
            </a:r>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pic>
        <p:nvPicPr>
          <p:cNvPr id="16" name="Bildobjekt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6080" y="5733315"/>
            <a:ext cx="6192688" cy="1238748"/>
          </a:xfrm>
          <a:prstGeom prst="rect">
            <a:avLst/>
          </a:prstGeom>
        </p:spPr>
      </p:pic>
    </p:spTree>
    <p:extLst>
      <p:ext uri="{BB962C8B-B14F-4D97-AF65-F5344CB8AC3E}">
        <p14:creationId xmlns:p14="http://schemas.microsoft.com/office/powerpoint/2010/main" val="2749535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sida 2 - Rubrik och underrubrik">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20002" y="5085016"/>
            <a:ext cx="10801351" cy="720000"/>
          </a:xfrm>
        </p:spPr>
        <p:txBody>
          <a:bodyPr/>
          <a:lstStyle>
            <a:lvl1pPr marL="0" indent="0" algn="l">
              <a:buNone/>
              <a:defRPr sz="24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skriva in en underrubrik</a:t>
            </a:r>
          </a:p>
        </p:txBody>
      </p:sp>
      <p:sp>
        <p:nvSpPr>
          <p:cNvPr id="2" name="Rubrik 1"/>
          <p:cNvSpPr>
            <a:spLocks noGrp="1"/>
          </p:cNvSpPr>
          <p:nvPr>
            <p:ph type="ctrTitle" hasCustomPrompt="1"/>
          </p:nvPr>
        </p:nvSpPr>
        <p:spPr>
          <a:xfrm>
            <a:off x="720002" y="3573016"/>
            <a:ext cx="10801351" cy="1440000"/>
          </a:xfrm>
        </p:spPr>
        <p:txBody>
          <a:bodyPr anchor="b"/>
          <a:lstStyle>
            <a:lvl1pPr algn="l">
              <a:defRPr sz="5100"/>
            </a:lvl1pPr>
          </a:lstStyle>
          <a:p>
            <a:r>
              <a:rPr lang="sv-SE"/>
              <a:t>Klicka här för att skriva in en rubrik</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pic>
        <p:nvPicPr>
          <p:cNvPr id="7" name="Bildobjekt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6080" y="5733315"/>
            <a:ext cx="6192688" cy="1238748"/>
          </a:xfrm>
          <a:prstGeom prst="rect">
            <a:avLst/>
          </a:prstGeom>
        </p:spPr>
      </p:pic>
    </p:spTree>
    <p:extLst>
      <p:ext uri="{BB962C8B-B14F-4D97-AF65-F5344CB8AC3E}">
        <p14:creationId xmlns:p14="http://schemas.microsoft.com/office/powerpoint/2010/main" val="3124727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elsida 3 - Rubrik, underrubrik, stående bild till höger">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20001" y="2060848"/>
            <a:ext cx="5880057" cy="2160000"/>
          </a:xfrm>
        </p:spPr>
        <p:txBody>
          <a:bodyPr anchor="b">
            <a:normAutofit/>
          </a:bodyPr>
          <a:lstStyle>
            <a:lvl1pPr algn="l">
              <a:defRPr sz="4400"/>
            </a:lvl1pPr>
          </a:lstStyle>
          <a:p>
            <a:r>
              <a:rPr lang="sv-SE"/>
              <a:t>Klicka här för att skriva in en rubrik</a:t>
            </a:r>
          </a:p>
        </p:txBody>
      </p:sp>
      <p:sp>
        <p:nvSpPr>
          <p:cNvPr id="3" name="Underrubrik 2"/>
          <p:cNvSpPr>
            <a:spLocks noGrp="1"/>
          </p:cNvSpPr>
          <p:nvPr>
            <p:ph type="subTitle" idx="1" hasCustomPrompt="1"/>
          </p:nvPr>
        </p:nvSpPr>
        <p:spPr>
          <a:xfrm>
            <a:off x="720001" y="4320000"/>
            <a:ext cx="5880057" cy="720000"/>
          </a:xfrm>
        </p:spPr>
        <p:txBody>
          <a:bodyPr/>
          <a:lstStyle>
            <a:lvl1pPr marL="0" indent="0" algn="l">
              <a:buNone/>
              <a:defRPr sz="24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skriva in en underrubrik</a:t>
            </a:r>
          </a:p>
        </p:txBody>
      </p:sp>
      <p:sp>
        <p:nvSpPr>
          <p:cNvPr id="9" name="Platshållare för bild 8"/>
          <p:cNvSpPr>
            <a:spLocks noGrp="1"/>
          </p:cNvSpPr>
          <p:nvPr>
            <p:ph type="pic" sz="quarter" idx="13"/>
          </p:nvPr>
        </p:nvSpPr>
        <p:spPr>
          <a:xfrm>
            <a:off x="6960096" y="0"/>
            <a:ext cx="5243904" cy="6858000"/>
          </a:xfrm>
        </p:spPr>
        <p:txBody>
          <a:bodyPr>
            <a:normAutofit/>
          </a:bodyPr>
          <a:lstStyle>
            <a:lvl1pPr marL="0" indent="0">
              <a:buNone/>
              <a:defRPr sz="1900"/>
            </a:lvl1pPr>
          </a:lstStyle>
          <a:p>
            <a:r>
              <a:rPr lang="sv-SE"/>
              <a:t>Klicka på ikonen för att lägga till en bild</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pic>
        <p:nvPicPr>
          <p:cNvPr id="7" name="Bildobjekt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6080" y="5733315"/>
            <a:ext cx="6192688" cy="1238748"/>
          </a:xfrm>
          <a:prstGeom prst="rect">
            <a:avLst/>
          </a:prstGeom>
        </p:spPr>
      </p:pic>
    </p:spTree>
    <p:extLst>
      <p:ext uri="{BB962C8B-B14F-4D97-AF65-F5344CB8AC3E}">
        <p14:creationId xmlns:p14="http://schemas.microsoft.com/office/powerpoint/2010/main" val="23392941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nehållssida - Rubrik och en ruta för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a:lvl1pPr>
          </a:lstStyle>
          <a:p>
            <a:r>
              <a:rPr lang="sv-SE"/>
              <a:t>Klicka här för att skriva in en rubrik</a:t>
            </a:r>
          </a:p>
        </p:txBody>
      </p:sp>
      <p:sp>
        <p:nvSpPr>
          <p:cNvPr id="3" name="Platshållare för innehåll 2"/>
          <p:cNvSpPr>
            <a:spLocks noGrp="1"/>
          </p:cNvSpPr>
          <p:nvPr>
            <p:ph idx="1" hasCustomPrompt="1"/>
          </p:nvPr>
        </p:nvSpPr>
        <p:spPr>
          <a:xfrm>
            <a:off x="720000" y="2052000"/>
            <a:ext cx="10801349" cy="4140000"/>
          </a:xfrm>
        </p:spPr>
        <p:txBody>
          <a:bodyPr/>
          <a:lstStyle>
            <a:lvl1pPr marL="180975" indent="-180975">
              <a:buFont typeface="Arial" panose="020B0604020202020204" pitchFamily="34" charset="0"/>
              <a:buChar char="•"/>
              <a:defRPr/>
            </a:lvl1pPr>
            <a:lvl2pPr marL="274630" indent="0">
              <a:buFontTx/>
              <a:buNone/>
              <a:defRPr/>
            </a:lvl2pPr>
            <a:lvl3pPr marL="627047" indent="0">
              <a:buFontTx/>
              <a:buNone/>
              <a:defRPr/>
            </a:lvl3pPr>
            <a:lvl4pPr marL="1071536" indent="0">
              <a:buFontTx/>
              <a:buNone/>
              <a:defRPr/>
            </a:lvl4pPr>
            <a:lvl5pPr marL="1436651" indent="0">
              <a:buFontTx/>
              <a:buNone/>
              <a:defRPr/>
            </a:lvl5pPr>
          </a:lstStyle>
          <a:p>
            <a:pPr lvl="0"/>
            <a:r>
              <a:rPr lang="sv-SE"/>
              <a:t>Klicka här för att skriva in text eller välj objekt på ikonerna nedan</a:t>
            </a:r>
          </a:p>
        </p:txBody>
      </p:sp>
    </p:spTree>
    <p:extLst>
      <p:ext uri="{BB962C8B-B14F-4D97-AF65-F5344CB8AC3E}">
        <p14:creationId xmlns:p14="http://schemas.microsoft.com/office/powerpoint/2010/main" val="2789951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och en ruta för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a:lvl1pPr>
          </a:lstStyle>
          <a:p>
            <a:r>
              <a:rPr lang="sv-SE"/>
              <a:t>Klicka här för att skriva in en rubrik</a:t>
            </a:r>
          </a:p>
        </p:txBody>
      </p:sp>
      <p:sp>
        <p:nvSpPr>
          <p:cNvPr id="3" name="Platshållare för innehåll 2"/>
          <p:cNvSpPr>
            <a:spLocks noGrp="1"/>
          </p:cNvSpPr>
          <p:nvPr>
            <p:ph idx="1" hasCustomPrompt="1"/>
          </p:nvPr>
        </p:nvSpPr>
        <p:spPr>
          <a:xfrm>
            <a:off x="720000" y="2556000"/>
            <a:ext cx="10801349" cy="3636000"/>
          </a:xfrm>
        </p:spPr>
        <p:txBody>
          <a:bodyPr>
            <a:normAutofit/>
          </a:bodyPr>
          <a:lstStyle>
            <a:lvl1pPr marL="180975" indent="-180975">
              <a:buFont typeface="Arial" panose="020B0604020202020204" pitchFamily="34" charset="0"/>
              <a:buChar char="•"/>
              <a:defRPr sz="2000"/>
            </a:lvl1pPr>
            <a:lvl2pPr marL="274630" indent="0">
              <a:buFontTx/>
              <a:buNone/>
              <a:defRPr sz="1900"/>
            </a:lvl2pPr>
            <a:lvl3pPr marL="627047" indent="0">
              <a:buFontTx/>
              <a:buNone/>
              <a:defRPr sz="1600"/>
            </a:lvl3pPr>
            <a:lvl4pPr marL="1071536" indent="0">
              <a:buFontTx/>
              <a:buNone/>
              <a:defRPr sz="1500"/>
            </a:lvl4pPr>
            <a:lvl5pPr marL="1436651" indent="0">
              <a:buFontTx/>
              <a:buNone/>
              <a:defRPr sz="1200"/>
            </a:lvl5pPr>
          </a:lstStyle>
          <a:p>
            <a:pPr lvl="0"/>
            <a:r>
              <a:rPr lang="sv-SE"/>
              <a:t>Klicka här för att skriva in text eller välj objekt på ikonerna nedan</a:t>
            </a:r>
          </a:p>
        </p:txBody>
      </p:sp>
      <p:sp>
        <p:nvSpPr>
          <p:cNvPr id="8" name="Platshållare för text 8"/>
          <p:cNvSpPr>
            <a:spLocks noGrp="1"/>
          </p:cNvSpPr>
          <p:nvPr>
            <p:ph type="body" sz="quarter" idx="14" hasCustomPrompt="1"/>
          </p:nvPr>
        </p:nvSpPr>
        <p:spPr>
          <a:xfrm>
            <a:off x="719999" y="2052000"/>
            <a:ext cx="10800000" cy="432000"/>
          </a:xfrm>
        </p:spPr>
        <p:txBody>
          <a:bodyPr anchor="ctr" anchorCtr="0"/>
          <a:lstStyle>
            <a:lvl1pPr marL="0" indent="0">
              <a:buNone/>
              <a:defRPr/>
            </a:lvl1pPr>
          </a:lstStyle>
          <a:p>
            <a:pPr lvl="0"/>
            <a:r>
              <a:rPr lang="sv-SE"/>
              <a:t>Klicka här för att skriva en underrubrik</a:t>
            </a:r>
          </a:p>
        </p:txBody>
      </p:sp>
    </p:spTree>
    <p:extLst>
      <p:ext uri="{BB962C8B-B14F-4D97-AF65-F5344CB8AC3E}">
        <p14:creationId xmlns:p14="http://schemas.microsoft.com/office/powerpoint/2010/main" val="19809421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nehållssida - Rubrik, punktlista och två rutor för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p>
        </p:txBody>
      </p:sp>
      <p:sp>
        <p:nvSpPr>
          <p:cNvPr id="3" name="Platshållare för innehåll 2"/>
          <p:cNvSpPr>
            <a:spLocks noGrp="1"/>
          </p:cNvSpPr>
          <p:nvPr>
            <p:ph idx="1" hasCustomPrompt="1"/>
          </p:nvPr>
        </p:nvSpPr>
        <p:spPr>
          <a:xfrm>
            <a:off x="720000" y="2052000"/>
            <a:ext cx="5256000" cy="4140000"/>
          </a:xfrm>
        </p:spPr>
        <p:txBody>
          <a:bodyPr/>
          <a:lstStyle>
            <a:lvl1pPr marL="180975" indent="-180975">
              <a:buFont typeface="Arial" panose="020B0604020202020204" pitchFamily="34" charset="0"/>
              <a:buChar char="•"/>
              <a:defRPr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ikonerna nedan</a:t>
            </a:r>
          </a:p>
        </p:txBody>
      </p:sp>
      <p:sp>
        <p:nvSpPr>
          <p:cNvPr id="5" name="Platshållare för innehåll 4"/>
          <p:cNvSpPr>
            <a:spLocks noGrp="1"/>
          </p:cNvSpPr>
          <p:nvPr>
            <p:ph sz="quarter" idx="14" hasCustomPrompt="1"/>
          </p:nvPr>
        </p:nvSpPr>
        <p:spPr>
          <a:xfrm>
            <a:off x="6265137" y="2052000"/>
            <a:ext cx="5256213" cy="4138612"/>
          </a:xfrm>
        </p:spPr>
        <p:txBody>
          <a:bodyPr/>
          <a:lstStyle/>
          <a:p>
            <a:pPr lvl="0"/>
            <a:r>
              <a:rPr lang="sv-SE"/>
              <a:t>Klicka här för att skriva in text eller välj objekt på ikonerna nedan</a:t>
            </a:r>
          </a:p>
        </p:txBody>
      </p:sp>
    </p:spTree>
    <p:extLst>
      <p:ext uri="{BB962C8B-B14F-4D97-AF65-F5344CB8AC3E}">
        <p14:creationId xmlns:p14="http://schemas.microsoft.com/office/powerpoint/2010/main" val="7699714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och två rutor för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p>
        </p:txBody>
      </p:sp>
      <p:sp>
        <p:nvSpPr>
          <p:cNvPr id="3" name="Platshållare för innehåll 2"/>
          <p:cNvSpPr>
            <a:spLocks noGrp="1"/>
          </p:cNvSpPr>
          <p:nvPr>
            <p:ph idx="1" hasCustomPrompt="1"/>
          </p:nvPr>
        </p:nvSpPr>
        <p:spPr>
          <a:xfrm>
            <a:off x="720000" y="2556000"/>
            <a:ext cx="5256000" cy="36360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0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7" name="Platshållare för text 8"/>
          <p:cNvSpPr>
            <a:spLocks noGrp="1"/>
          </p:cNvSpPr>
          <p:nvPr>
            <p:ph type="body" sz="quarter" idx="14" hasCustomPrompt="1"/>
          </p:nvPr>
        </p:nvSpPr>
        <p:spPr>
          <a:xfrm>
            <a:off x="719999" y="2052000"/>
            <a:ext cx="10800000" cy="432000"/>
          </a:xfrm>
        </p:spPr>
        <p:txBody>
          <a:bodyPr anchor="ctr" anchorCtr="0"/>
          <a:lstStyle>
            <a:lvl1pPr marL="0" indent="0">
              <a:buNone/>
              <a:defRPr/>
            </a:lvl1pPr>
          </a:lstStyle>
          <a:p>
            <a:pPr lvl="0"/>
            <a:r>
              <a:rPr lang="sv-SE"/>
              <a:t>Klicka här för att skriva en underrubrik</a:t>
            </a:r>
          </a:p>
        </p:txBody>
      </p:sp>
      <p:sp>
        <p:nvSpPr>
          <p:cNvPr id="6" name="Platshållare för innehåll 4"/>
          <p:cNvSpPr>
            <a:spLocks noGrp="1"/>
          </p:cNvSpPr>
          <p:nvPr>
            <p:ph sz="quarter" idx="15" hasCustomPrompt="1"/>
          </p:nvPr>
        </p:nvSpPr>
        <p:spPr>
          <a:xfrm>
            <a:off x="6265137" y="2556000"/>
            <a:ext cx="5256213" cy="3634612"/>
          </a:xfrm>
        </p:spPr>
        <p:txBody>
          <a:bodyPr>
            <a:normAutofit/>
          </a:bodyPr>
          <a:lstStyle>
            <a:lvl1pPr>
              <a:defRPr sz="2000"/>
            </a:lvl1pPr>
          </a:lstStyle>
          <a:p>
            <a:pPr lvl="0"/>
            <a:r>
              <a:rPr lang="sv-SE"/>
              <a:t>Klicka här för att skriva in text eller välj objekt på ikonerna nedan</a:t>
            </a:r>
          </a:p>
        </p:txBody>
      </p:sp>
    </p:spTree>
    <p:extLst>
      <p:ext uri="{BB962C8B-B14F-4D97-AF65-F5344CB8AC3E}">
        <p14:creationId xmlns:p14="http://schemas.microsoft.com/office/powerpoint/2010/main" val="14907345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nehållssida -Rubrik,  2 mindre objekt till vänster och 1 större objekt till hög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baseline="0"/>
            </a:lvl1pPr>
          </a:lstStyle>
          <a:p>
            <a:r>
              <a:rPr lang="sv-SE"/>
              <a:t>Klicka här för att lägga till en rubrik</a:t>
            </a:r>
          </a:p>
        </p:txBody>
      </p:sp>
      <p:sp>
        <p:nvSpPr>
          <p:cNvPr id="3" name="Platshållare för innehåll 2"/>
          <p:cNvSpPr>
            <a:spLocks noGrp="1"/>
          </p:cNvSpPr>
          <p:nvPr>
            <p:ph idx="1" hasCustomPrompt="1"/>
          </p:nvPr>
        </p:nvSpPr>
        <p:spPr>
          <a:xfrm>
            <a:off x="5040000" y="2052000"/>
            <a:ext cx="6480000" cy="4113304"/>
          </a:xfrm>
        </p:spPr>
        <p:txBody>
          <a:bodyPr/>
          <a:lstStyle>
            <a:lvl1pPr>
              <a:defRPr/>
            </a:lvl1pPr>
          </a:lstStyle>
          <a:p>
            <a:pPr lvl="0"/>
            <a:r>
              <a:rPr lang="sv-SE"/>
              <a:t>Klicka här för att skriva in text eller välj objekt på ikonerna nedan</a:t>
            </a:r>
          </a:p>
        </p:txBody>
      </p:sp>
      <p:sp>
        <p:nvSpPr>
          <p:cNvPr id="6" name="Platshållare för innehåll 2"/>
          <p:cNvSpPr>
            <a:spLocks noGrp="1"/>
          </p:cNvSpPr>
          <p:nvPr>
            <p:ph idx="10" hasCustomPrompt="1"/>
          </p:nvPr>
        </p:nvSpPr>
        <p:spPr>
          <a:xfrm>
            <a:off x="720000" y="2052000"/>
            <a:ext cx="3960000" cy="19800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16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7" name="Platshållare för innehåll 2"/>
          <p:cNvSpPr>
            <a:spLocks noGrp="1"/>
          </p:cNvSpPr>
          <p:nvPr>
            <p:ph idx="11" hasCustomPrompt="1"/>
          </p:nvPr>
        </p:nvSpPr>
        <p:spPr>
          <a:xfrm>
            <a:off x="720000" y="4183200"/>
            <a:ext cx="3960000" cy="1980000"/>
          </a:xfrm>
        </p:spPr>
        <p:txBody>
          <a:bodyPr>
            <a:normAutofit/>
          </a:bodyPr>
          <a:lstStyle>
            <a:lvl1pPr>
              <a:defRPr sz="1600"/>
            </a:lvl1pPr>
            <a:lvl2pPr>
              <a:defRPr sz="1900"/>
            </a:lvl2pPr>
            <a:lvl3pPr>
              <a:defRPr sz="1600"/>
            </a:lvl3pPr>
            <a:lvl4pPr>
              <a:defRPr sz="1500"/>
            </a:lvl4pPr>
            <a:lvl5pPr>
              <a:defRPr sz="1200"/>
            </a:lvl5pPr>
          </a:lstStyle>
          <a:p>
            <a:pPr lvl="0"/>
            <a:r>
              <a:rPr lang="sv-SE"/>
              <a:t>Klicka här för att skriva in text eller välj objekt på ikonerna nedan</a:t>
            </a:r>
          </a:p>
        </p:txBody>
      </p:sp>
    </p:spTree>
    <p:extLst>
      <p:ext uri="{BB962C8B-B14F-4D97-AF65-F5344CB8AC3E}">
        <p14:creationId xmlns:p14="http://schemas.microsoft.com/office/powerpoint/2010/main" val="10533932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2 mindre objekt till vänster och 1 större objekt till hög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baseline="0"/>
            </a:lvl1pPr>
          </a:lstStyle>
          <a:p>
            <a:r>
              <a:rPr lang="sv-SE"/>
              <a:t>Klicka här för att lägga till en rubrik</a:t>
            </a:r>
          </a:p>
        </p:txBody>
      </p:sp>
      <p:sp>
        <p:nvSpPr>
          <p:cNvPr id="3" name="Platshållare för innehåll 2"/>
          <p:cNvSpPr>
            <a:spLocks noGrp="1"/>
          </p:cNvSpPr>
          <p:nvPr>
            <p:ph idx="1" hasCustomPrompt="1"/>
          </p:nvPr>
        </p:nvSpPr>
        <p:spPr>
          <a:xfrm>
            <a:off x="5040000" y="2556000"/>
            <a:ext cx="6480000" cy="3609304"/>
          </a:xfrm>
        </p:spPr>
        <p:txBody>
          <a:bodyPr>
            <a:normAutofit/>
          </a:bodyPr>
          <a:lstStyle>
            <a:lvl1pPr>
              <a:defRPr sz="2000"/>
            </a:lvl1pPr>
            <a:lvl2pPr>
              <a:defRPr sz="1900"/>
            </a:lvl2pPr>
            <a:lvl3pPr>
              <a:defRPr sz="1600"/>
            </a:lvl3pPr>
            <a:lvl4pPr>
              <a:defRPr sz="1500"/>
            </a:lvl4pPr>
            <a:lvl5pPr>
              <a:defRPr sz="1200"/>
            </a:lvl5pPr>
          </a:lstStyle>
          <a:p>
            <a:pPr lvl="0"/>
            <a:r>
              <a:rPr lang="sv-SE"/>
              <a:t>Klicka här för att skriva in text eller välj objekt på ikonerna nedan</a:t>
            </a:r>
          </a:p>
        </p:txBody>
      </p:sp>
      <p:sp>
        <p:nvSpPr>
          <p:cNvPr id="8" name="Platshållare för text 8"/>
          <p:cNvSpPr>
            <a:spLocks noGrp="1"/>
          </p:cNvSpPr>
          <p:nvPr>
            <p:ph type="body" sz="quarter" idx="14" hasCustomPrompt="1"/>
          </p:nvPr>
        </p:nvSpPr>
        <p:spPr>
          <a:xfrm>
            <a:off x="719999" y="2052000"/>
            <a:ext cx="10800000" cy="432000"/>
          </a:xfrm>
        </p:spPr>
        <p:txBody>
          <a:bodyPr anchor="ctr" anchorCtr="0"/>
          <a:lstStyle>
            <a:lvl1pPr marL="0" indent="0">
              <a:buNone/>
              <a:defRPr/>
            </a:lvl1pPr>
          </a:lstStyle>
          <a:p>
            <a:pPr lvl="0"/>
            <a:r>
              <a:rPr lang="sv-SE"/>
              <a:t>Klicka här för att skriva en underrubrik</a:t>
            </a:r>
          </a:p>
        </p:txBody>
      </p:sp>
      <p:sp>
        <p:nvSpPr>
          <p:cNvPr id="7" name="Platshållare för innehåll 2"/>
          <p:cNvSpPr>
            <a:spLocks noGrp="1"/>
          </p:cNvSpPr>
          <p:nvPr>
            <p:ph idx="10" hasCustomPrompt="1"/>
          </p:nvPr>
        </p:nvSpPr>
        <p:spPr>
          <a:xfrm>
            <a:off x="720000" y="2558160"/>
            <a:ext cx="3960000" cy="16920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16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9" name="Platshållare för innehåll 2"/>
          <p:cNvSpPr>
            <a:spLocks noGrp="1"/>
          </p:cNvSpPr>
          <p:nvPr>
            <p:ph idx="11" hasCustomPrompt="1"/>
          </p:nvPr>
        </p:nvSpPr>
        <p:spPr>
          <a:xfrm>
            <a:off x="720000" y="4471200"/>
            <a:ext cx="3960000" cy="1692000"/>
          </a:xfrm>
        </p:spPr>
        <p:txBody>
          <a:bodyPr>
            <a:normAutofit/>
          </a:bodyPr>
          <a:lstStyle>
            <a:lvl1pPr>
              <a:defRPr sz="1600"/>
            </a:lvl1pPr>
            <a:lvl2pPr>
              <a:defRPr sz="1900"/>
            </a:lvl2pPr>
            <a:lvl3pPr>
              <a:defRPr sz="1600"/>
            </a:lvl3pPr>
            <a:lvl4pPr>
              <a:defRPr sz="1500"/>
            </a:lvl4pPr>
            <a:lvl5pPr>
              <a:defRPr sz="1200"/>
            </a:lvl5pPr>
          </a:lstStyle>
          <a:p>
            <a:pPr lvl="0"/>
            <a:r>
              <a:rPr lang="sv-SE"/>
              <a:t>Klicka här för att skriva in text eller välj objekt på ikonerna nedan</a:t>
            </a:r>
          </a:p>
        </p:txBody>
      </p:sp>
    </p:spTree>
    <p:extLst>
      <p:ext uri="{BB962C8B-B14F-4D97-AF65-F5344CB8AC3E}">
        <p14:creationId xmlns:p14="http://schemas.microsoft.com/office/powerpoint/2010/main" val="244896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a:t>Skriv in en rubrik</a:t>
            </a:r>
          </a:p>
        </p:txBody>
      </p:sp>
      <p:sp>
        <p:nvSpPr>
          <p:cNvPr id="12" name="Platshållare för bild 11"/>
          <p:cNvSpPr>
            <a:spLocks noGrp="1"/>
          </p:cNvSpPr>
          <p:nvPr>
            <p:ph type="pic" sz="quarter" idx="10"/>
          </p:nvPr>
        </p:nvSpPr>
        <p:spPr>
          <a:xfrm>
            <a:off x="550863" y="549275"/>
            <a:ext cx="4249737" cy="5759450"/>
          </a:xfrm>
        </p:spPr>
        <p:txBody>
          <a:bodyPr/>
          <a:lstStyle/>
          <a:p>
            <a:r>
              <a:rPr lang="sv-SE"/>
              <a:t>Klicka på ikonen för att lägga till en bild</a:t>
            </a:r>
          </a:p>
        </p:txBody>
      </p:sp>
    </p:spTree>
    <p:extLst>
      <p:ext uri="{BB962C8B-B14F-4D97-AF65-F5344CB8AC3E}">
        <p14:creationId xmlns:p14="http://schemas.microsoft.com/office/powerpoint/2010/main" val="10244509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nehållssida - Rubrik och 3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p>
        </p:txBody>
      </p:sp>
      <p:sp>
        <p:nvSpPr>
          <p:cNvPr id="7" name="Platshållare för innehåll 2"/>
          <p:cNvSpPr>
            <a:spLocks noGrp="1"/>
          </p:cNvSpPr>
          <p:nvPr>
            <p:ph idx="1" hasCustomPrompt="1"/>
          </p:nvPr>
        </p:nvSpPr>
        <p:spPr>
          <a:xfrm>
            <a:off x="720000" y="2052000"/>
            <a:ext cx="3477600" cy="4140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bilderna nedan</a:t>
            </a:r>
          </a:p>
        </p:txBody>
      </p:sp>
      <p:sp>
        <p:nvSpPr>
          <p:cNvPr id="8" name="Platshållare för innehåll 2"/>
          <p:cNvSpPr>
            <a:spLocks noGrp="1"/>
          </p:cNvSpPr>
          <p:nvPr>
            <p:ph idx="10" hasCustomPrompt="1"/>
          </p:nvPr>
        </p:nvSpPr>
        <p:spPr>
          <a:xfrm>
            <a:off x="4381876" y="2052000"/>
            <a:ext cx="3477600" cy="4140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bilderna nedan</a:t>
            </a:r>
          </a:p>
        </p:txBody>
      </p:sp>
      <p:sp>
        <p:nvSpPr>
          <p:cNvPr id="9" name="Platshållare för innehåll 2"/>
          <p:cNvSpPr>
            <a:spLocks noGrp="1"/>
          </p:cNvSpPr>
          <p:nvPr>
            <p:ph idx="11" hasCustomPrompt="1"/>
          </p:nvPr>
        </p:nvSpPr>
        <p:spPr>
          <a:xfrm>
            <a:off x="8043750" y="2052000"/>
            <a:ext cx="3477600" cy="4140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bilderna nedan</a:t>
            </a:r>
          </a:p>
        </p:txBody>
      </p:sp>
    </p:spTree>
    <p:extLst>
      <p:ext uri="{BB962C8B-B14F-4D97-AF65-F5344CB8AC3E}">
        <p14:creationId xmlns:p14="http://schemas.microsoft.com/office/powerpoint/2010/main" val="24779980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och 3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p>
        </p:txBody>
      </p:sp>
      <p:sp>
        <p:nvSpPr>
          <p:cNvPr id="8" name="Platshållare för text 8"/>
          <p:cNvSpPr>
            <a:spLocks noGrp="1"/>
          </p:cNvSpPr>
          <p:nvPr>
            <p:ph type="body" sz="quarter" idx="17" hasCustomPrompt="1"/>
          </p:nvPr>
        </p:nvSpPr>
        <p:spPr>
          <a:xfrm>
            <a:off x="719999" y="2052000"/>
            <a:ext cx="10800000" cy="432000"/>
          </a:xfrm>
        </p:spPr>
        <p:txBody>
          <a:bodyPr anchor="ctr" anchorCtr="0"/>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lvl1pPr>
          </a:lstStyle>
          <a:p>
            <a:pPr marL="0" marR="0" lvl="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pPr>
            <a:r>
              <a:rPr lang="sv-SE"/>
              <a:t>Klicka här för att skriva in en underrubrik</a:t>
            </a:r>
          </a:p>
        </p:txBody>
      </p:sp>
      <p:sp>
        <p:nvSpPr>
          <p:cNvPr id="7" name="Platshållare för innehåll 2"/>
          <p:cNvSpPr>
            <a:spLocks noGrp="1"/>
          </p:cNvSpPr>
          <p:nvPr>
            <p:ph idx="1" hasCustomPrompt="1"/>
          </p:nvPr>
        </p:nvSpPr>
        <p:spPr>
          <a:xfrm>
            <a:off x="720000" y="2556000"/>
            <a:ext cx="3477600" cy="3636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ikonerna nedan</a:t>
            </a:r>
          </a:p>
        </p:txBody>
      </p:sp>
      <p:sp>
        <p:nvSpPr>
          <p:cNvPr id="9" name="Platshållare för innehåll 2"/>
          <p:cNvSpPr>
            <a:spLocks noGrp="1"/>
          </p:cNvSpPr>
          <p:nvPr>
            <p:ph idx="10" hasCustomPrompt="1"/>
          </p:nvPr>
        </p:nvSpPr>
        <p:spPr>
          <a:xfrm>
            <a:off x="4381876" y="2556000"/>
            <a:ext cx="3477600" cy="3636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ikonerna nedan</a:t>
            </a:r>
          </a:p>
        </p:txBody>
      </p:sp>
      <p:sp>
        <p:nvSpPr>
          <p:cNvPr id="11" name="Platshållare för innehåll 2"/>
          <p:cNvSpPr>
            <a:spLocks noGrp="1"/>
          </p:cNvSpPr>
          <p:nvPr>
            <p:ph idx="11" hasCustomPrompt="1"/>
          </p:nvPr>
        </p:nvSpPr>
        <p:spPr>
          <a:xfrm>
            <a:off x="8043750" y="2556000"/>
            <a:ext cx="3477600" cy="3636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ikonerna nedan</a:t>
            </a:r>
          </a:p>
        </p:txBody>
      </p:sp>
    </p:spTree>
    <p:extLst>
      <p:ext uri="{BB962C8B-B14F-4D97-AF65-F5344CB8AC3E}">
        <p14:creationId xmlns:p14="http://schemas.microsoft.com/office/powerpoint/2010/main" val="14588798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nehållssida - 4 bilder utan rubrik">
    <p:spTree>
      <p:nvGrpSpPr>
        <p:cNvPr id="1" name=""/>
        <p:cNvGrpSpPr/>
        <p:nvPr/>
      </p:nvGrpSpPr>
      <p:grpSpPr>
        <a:xfrm>
          <a:off x="0" y="0"/>
          <a:ext cx="0" cy="0"/>
          <a:chOff x="0" y="0"/>
          <a:chExt cx="0" cy="0"/>
        </a:xfrm>
      </p:grpSpPr>
      <p:sp>
        <p:nvSpPr>
          <p:cNvPr id="10" name="Platshållare för bild 7"/>
          <p:cNvSpPr>
            <a:spLocks noGrp="1"/>
          </p:cNvSpPr>
          <p:nvPr>
            <p:ph type="pic" sz="quarter" idx="14"/>
          </p:nvPr>
        </p:nvSpPr>
        <p:spPr>
          <a:xfrm>
            <a:off x="720000" y="1440000"/>
            <a:ext cx="5292000" cy="2061008"/>
          </a:xfrm>
        </p:spPr>
        <p:txBody>
          <a:bodyPr>
            <a:normAutofit/>
          </a:bodyPr>
          <a:lstStyle>
            <a:lvl1pPr marL="0" indent="0">
              <a:buNone/>
              <a:defRPr sz="1600"/>
            </a:lvl1pPr>
          </a:lstStyle>
          <a:p>
            <a:r>
              <a:rPr lang="sv-SE"/>
              <a:t>Klicka på ikonen för att lägga till en bild</a:t>
            </a:r>
          </a:p>
        </p:txBody>
      </p:sp>
      <p:sp>
        <p:nvSpPr>
          <p:cNvPr id="9" name="Platshållare för bild 7"/>
          <p:cNvSpPr>
            <a:spLocks noGrp="1"/>
          </p:cNvSpPr>
          <p:nvPr>
            <p:ph type="pic" sz="quarter" idx="15"/>
          </p:nvPr>
        </p:nvSpPr>
        <p:spPr>
          <a:xfrm>
            <a:off x="6156000" y="1440000"/>
            <a:ext cx="5328000" cy="2061008"/>
          </a:xfrm>
        </p:spPr>
        <p:txBody>
          <a:bodyPr>
            <a:normAutofit/>
          </a:bodyPr>
          <a:lstStyle>
            <a:lvl1pPr marL="0" indent="0">
              <a:buNone/>
              <a:defRPr sz="1600"/>
            </a:lvl1pPr>
          </a:lstStyle>
          <a:p>
            <a:r>
              <a:rPr lang="sv-SE"/>
              <a:t>Klicka på ikonen för att lägga till en bild</a:t>
            </a:r>
          </a:p>
        </p:txBody>
      </p:sp>
      <p:sp>
        <p:nvSpPr>
          <p:cNvPr id="11" name="Platshållare för bild 7"/>
          <p:cNvSpPr>
            <a:spLocks noGrp="1"/>
          </p:cNvSpPr>
          <p:nvPr>
            <p:ph type="pic" sz="quarter" idx="16"/>
          </p:nvPr>
        </p:nvSpPr>
        <p:spPr>
          <a:xfrm>
            <a:off x="720000" y="3645024"/>
            <a:ext cx="5292000" cy="2097272"/>
          </a:xfrm>
        </p:spPr>
        <p:txBody>
          <a:bodyPr>
            <a:normAutofit/>
          </a:bodyPr>
          <a:lstStyle>
            <a:lvl1pPr marL="0" indent="0">
              <a:buNone/>
              <a:defRPr sz="1600"/>
            </a:lvl1pPr>
          </a:lstStyle>
          <a:p>
            <a:r>
              <a:rPr lang="sv-SE"/>
              <a:t>Klicka på ikonen för att lägga till en bild</a:t>
            </a:r>
          </a:p>
        </p:txBody>
      </p:sp>
      <p:sp>
        <p:nvSpPr>
          <p:cNvPr id="12" name="Platshållare för bild 7"/>
          <p:cNvSpPr>
            <a:spLocks noGrp="1"/>
          </p:cNvSpPr>
          <p:nvPr>
            <p:ph type="pic" sz="quarter" idx="17"/>
          </p:nvPr>
        </p:nvSpPr>
        <p:spPr>
          <a:xfrm>
            <a:off x="6156000" y="3645024"/>
            <a:ext cx="5328000" cy="2097272"/>
          </a:xfrm>
        </p:spPr>
        <p:txBody>
          <a:bodyPr>
            <a:normAutofit/>
          </a:bodyPr>
          <a:lstStyle>
            <a:lvl1pPr marL="0" indent="0">
              <a:buNone/>
              <a:defRPr sz="1600"/>
            </a:lvl1pPr>
          </a:lstStyle>
          <a:p>
            <a:r>
              <a:rPr lang="sv-SE"/>
              <a:t>Klicka på ikonen för att lägga till en bild</a:t>
            </a:r>
          </a:p>
        </p:txBody>
      </p:sp>
    </p:spTree>
    <p:extLst>
      <p:ext uri="{BB962C8B-B14F-4D97-AF65-F5344CB8AC3E}">
        <p14:creationId xmlns:p14="http://schemas.microsoft.com/office/powerpoint/2010/main" val="29745579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nehållssida - Stor bild utan rubrik">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720000" y="1440000"/>
            <a:ext cx="10800000" cy="4248000"/>
          </a:xfrm>
        </p:spPr>
        <p:txBody>
          <a:bodyPr>
            <a:normAutofit/>
          </a:bodyPr>
          <a:lstStyle>
            <a:lvl1pPr>
              <a:defRPr sz="2000"/>
            </a:lvl1pPr>
            <a:lvl2pPr>
              <a:defRPr sz="1900"/>
            </a:lvl2pPr>
            <a:lvl3pPr>
              <a:defRPr sz="1600"/>
            </a:lvl3pPr>
            <a:lvl4pPr>
              <a:defRPr sz="1500"/>
            </a:lvl4pPr>
            <a:lvl5pPr>
              <a:defRPr sz="1200"/>
            </a:lvl5pPr>
          </a:lstStyle>
          <a:p>
            <a:pPr lvl="0"/>
            <a:r>
              <a:rPr lang="sv-SE"/>
              <a:t>Klicka här för att skriva in text eller välj objekt på ikonerna nedan</a:t>
            </a:r>
          </a:p>
        </p:txBody>
      </p:sp>
    </p:spTree>
    <p:extLst>
      <p:ext uri="{BB962C8B-B14F-4D97-AF65-F5344CB8AC3E}">
        <p14:creationId xmlns:p14="http://schemas.microsoft.com/office/powerpoint/2010/main" val="34092201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lsida med bild">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0" y="0"/>
            <a:ext cx="12192000" cy="6858000"/>
          </a:xfrm>
        </p:spPr>
        <p:txBody>
          <a:bodyPr>
            <a:normAutofit/>
          </a:bodyPr>
          <a:lstStyle>
            <a:lvl1pPr marL="0" indent="0">
              <a:buNone/>
              <a:defRPr sz="2000"/>
            </a:lvl1pPr>
            <a:lvl2pPr>
              <a:defRPr sz="1900"/>
            </a:lvl2pPr>
            <a:lvl3pPr>
              <a:defRPr sz="1600"/>
            </a:lvl3pPr>
            <a:lvl4pPr>
              <a:defRPr sz="1500"/>
            </a:lvl4pPr>
            <a:lvl5pPr>
              <a:defRPr sz="1200"/>
            </a:lvl5pPr>
          </a:lstStyle>
          <a:p>
            <a:pPr lvl="0"/>
            <a:r>
              <a:rPr lang="sv-SE"/>
              <a:t>Klicka här för att skriva in text eller välj objekt på bilderna nedan</a:t>
            </a:r>
          </a:p>
        </p:txBody>
      </p:sp>
    </p:spTree>
    <p:extLst>
      <p:ext uri="{BB962C8B-B14F-4D97-AF65-F5344CB8AC3E}">
        <p14:creationId xmlns:p14="http://schemas.microsoft.com/office/powerpoint/2010/main" val="35369525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vslut">
    <p:spTree>
      <p:nvGrpSpPr>
        <p:cNvPr id="1" name=""/>
        <p:cNvGrpSpPr/>
        <p:nvPr/>
      </p:nvGrpSpPr>
      <p:grpSpPr>
        <a:xfrm>
          <a:off x="0" y="0"/>
          <a:ext cx="0" cy="0"/>
          <a:chOff x="0" y="0"/>
          <a:chExt cx="0" cy="0"/>
        </a:xfrm>
      </p:grpSpPr>
      <p:sp>
        <p:nvSpPr>
          <p:cNvPr id="3" name="textruta 2"/>
          <p:cNvSpPr txBox="1"/>
          <p:nvPr userDrawn="1"/>
        </p:nvSpPr>
        <p:spPr>
          <a:xfrm>
            <a:off x="3479907" y="4439403"/>
            <a:ext cx="5232187" cy="369332"/>
          </a:xfrm>
          <a:prstGeom prst="rect">
            <a:avLst/>
          </a:prstGeom>
          <a:noFill/>
        </p:spPr>
        <p:txBody>
          <a:bodyPr wrap="square" lIns="0" tIns="0" rIns="0" bIns="0" rtlCol="0">
            <a:spAutoFit/>
          </a:bodyPr>
          <a:lstStyle/>
          <a:p>
            <a:pPr algn="ctr"/>
            <a:r>
              <a:rPr lang="sv-SE" sz="2400" b="1" i="0" u="none" strike="noStrike" kern="1200" baseline="0">
                <a:solidFill>
                  <a:schemeClr val="tx1"/>
                </a:solidFill>
                <a:latin typeface="+mn-lt"/>
                <a:ea typeface="+mn-ea"/>
                <a:cs typeface="+mn-cs"/>
              </a:rPr>
              <a:t>regiongavleborg.se </a:t>
            </a:r>
            <a:endParaRPr lang="sv-SE" sz="2800" b="1"/>
          </a:p>
        </p:txBody>
      </p:sp>
      <p:pic>
        <p:nvPicPr>
          <p:cNvPr id="1026" name="Picture 2" descr="G:\Information\Mallar\Mallar Visuell identitet\@Regionmallar_2015\Logotyper\Koncernlogotyp region\Koncernlogotyp färg\Koncernlogotyp_fär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86778" y="2852936"/>
            <a:ext cx="4018447" cy="121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947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Innehållssida - Rubrik och en ruta för objekt, 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a:lvl1pPr>
          </a:lstStyle>
          <a:p>
            <a:r>
              <a:rPr lang="sv-SE"/>
              <a:t>Klicka här för att skriva in en rubrik</a:t>
            </a:r>
          </a:p>
        </p:txBody>
      </p:sp>
      <p:sp>
        <p:nvSpPr>
          <p:cNvPr id="6" name="Platshållare för innehåll 2"/>
          <p:cNvSpPr>
            <a:spLocks noGrp="1"/>
          </p:cNvSpPr>
          <p:nvPr>
            <p:ph idx="12" hasCustomPrompt="1"/>
          </p:nvPr>
        </p:nvSpPr>
        <p:spPr>
          <a:xfrm>
            <a:off x="720002" y="2052000"/>
            <a:ext cx="10801348" cy="41112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spTree>
    <p:extLst>
      <p:ext uri="{BB962C8B-B14F-4D97-AF65-F5344CB8AC3E}">
        <p14:creationId xmlns:p14="http://schemas.microsoft.com/office/powerpoint/2010/main" val="247886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56352275"/>
      </p:ext>
    </p:extLst>
  </p:cSld>
  <p:clrMap bg1="lt1" tx1="dk1" bg2="lt2" tx2="dk2" accent1="accent1" accent2="accent2" accent3="accent3" accent4="accent4" accent5="accent5" accent6="accent6" hlink="hlink" folHlink="folHlink"/>
  <p:sldLayoutIdLst>
    <p:sldLayoutId id="2147483663" r:id="rId1"/>
    <p:sldLayoutId id="2147483745" r:id="rId2"/>
    <p:sldLayoutId id="2147483827" r:id="rId3"/>
    <p:sldLayoutId id="2147483747" r:id="rId4"/>
    <p:sldLayoutId id="2147483740" r:id="rId5"/>
    <p:sldLayoutId id="2147483826" r:id="rId6"/>
    <p:sldLayoutId id="2147483746" r:id="rId7"/>
    <p:sldLayoutId id="2147483751" r:id="rId8"/>
    <p:sldLayoutId id="2147483752" r:id="rId9"/>
    <p:sldLayoutId id="2147483753" r:id="rId10"/>
    <p:sldLayoutId id="2147483748" r:id="rId11"/>
    <p:sldLayoutId id="2147483750" r:id="rId12"/>
    <p:sldLayoutId id="2147483749" r:id="rId13"/>
    <p:sldLayoutId id="2147483733" r:id="rId14"/>
    <p:sldLayoutId id="2147483744" r:id="rId15"/>
    <p:sldLayoutId id="2147483735"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orient="horz" pos="346">
          <p15:clr>
            <a:srgbClr val="F26B43"/>
          </p15:clr>
        </p15:guide>
        <p15:guide id="4" pos="347" userDrawn="1">
          <p15:clr>
            <a:srgbClr val="F26B43"/>
          </p15:clr>
        </p15:guide>
        <p15:guide id="5" orient="horz" pos="1253">
          <p15:clr>
            <a:srgbClr val="F26B43"/>
          </p15:clr>
        </p15:guide>
        <p15:guide id="6" orient="horz" pos="3974" userDrawn="1">
          <p15:clr>
            <a:srgbClr val="F26B43"/>
          </p15:clr>
        </p15:guide>
        <p15:guide id="7" pos="7333" userDrawn="1">
          <p15:clr>
            <a:srgbClr val="F26B43"/>
          </p15:clr>
        </p15:guide>
        <p15:guide id="8" orient="horz" pos="799" userDrawn="1">
          <p15:clr>
            <a:srgbClr val="F26B43"/>
          </p15:clr>
        </p15:guide>
        <p15:guide id="9" orient="horz" pos="2160" userDrawn="1">
          <p15:clr>
            <a:srgbClr val="F26B43"/>
          </p15:clr>
        </p15:guide>
        <p15:guide id="10" orient="horz" pos="3521" userDrawn="1">
          <p15:clr>
            <a:srgbClr val="F26B43"/>
          </p15:clr>
        </p15:guide>
        <p15:guide id="11" orient="horz" pos="3067" userDrawn="1">
          <p15:clr>
            <a:srgbClr val="F26B43"/>
          </p15:clr>
        </p15:guide>
        <p15:guide id="12" orient="horz" pos="2614" userDrawn="1">
          <p15:clr>
            <a:srgbClr val="F26B43"/>
          </p15:clr>
        </p15:guide>
        <p15:guide id="13" pos="1481" userDrawn="1">
          <p15:clr>
            <a:srgbClr val="F26B43"/>
          </p15:clr>
        </p15:guide>
        <p15:guide id="14" pos="2661" userDrawn="1">
          <p15:clr>
            <a:srgbClr val="F26B43"/>
          </p15:clr>
        </p15:guide>
        <p15:guide id="15" pos="4974" userDrawn="1">
          <p15:clr>
            <a:srgbClr val="F26B43"/>
          </p15:clr>
        </p15:guide>
        <p15:guide id="16" pos="61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8802938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0072718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8989651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4142841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20002" y="900000"/>
            <a:ext cx="10801348" cy="1080000"/>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720000" y="2052000"/>
            <a:ext cx="10801349" cy="4140000"/>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56352275"/>
      </p:ext>
    </p:extLst>
  </p:cSld>
  <p:clrMap bg1="lt1" tx1="dk1" bg2="lt2" tx2="dk2" accent1="accent1" accent2="accent2" accent3="accent3" accent4="accent4" accent5="accent5" accent6="accent6" hlink="hlink" folHlink="folHlink"/>
  <p:sldLayoutIdLst>
    <p:sldLayoutId id="2147483726" r:id="rId1"/>
    <p:sldLayoutId id="2147483823" r:id="rId2"/>
    <p:sldLayoutId id="2147483664" r:id="rId3"/>
    <p:sldLayoutId id="2147483666" r:id="rId4"/>
    <p:sldLayoutId id="2147483728" r:id="rId5"/>
    <p:sldLayoutId id="2147483669" r:id="rId6"/>
    <p:sldLayoutId id="2147483729" r:id="rId7"/>
    <p:sldLayoutId id="2147483670" r:id="rId8"/>
    <p:sldLayoutId id="2147483730" r:id="rId9"/>
    <p:sldLayoutId id="2147483672" r:id="rId10"/>
    <p:sldLayoutId id="2147483732" r:id="rId11"/>
    <p:sldLayoutId id="2147483673" r:id="rId12"/>
    <p:sldLayoutId id="2147483674" r:id="rId13"/>
    <p:sldLayoutId id="2147483824" r:id="rId14"/>
    <p:sldLayoutId id="2147483825" r:id="rId15"/>
    <p:sldLayoutId id="2147483738" r:id="rId16"/>
  </p:sldLayoutIdLst>
  <p:hf sldNum="0" hdr="0" ftr="0" dt="0"/>
  <p:txStyles>
    <p:titleStyle>
      <a:lvl1pPr algn="l" defTabSz="914377" rtl="0" eaLnBrk="1" latinLnBrk="0" hangingPunct="1">
        <a:lnSpc>
          <a:spcPct val="90000"/>
        </a:lnSpc>
        <a:spcBef>
          <a:spcPct val="0"/>
        </a:spcBef>
        <a:buNone/>
        <a:defRPr sz="4000" b="0" kern="1200">
          <a:solidFill>
            <a:schemeClr val="tx1"/>
          </a:solidFill>
          <a:latin typeface="+mj-lt"/>
          <a:ea typeface="+mj-ea"/>
          <a:cs typeface="+mj-cs"/>
        </a:defRPr>
      </a:lvl1pPr>
    </p:titleStyle>
    <p:bodyStyle>
      <a:lvl1pPr marL="182558" indent="-182558" algn="l" defTabSz="914377"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8">
          <p15:clr>
            <a:srgbClr val="F26B43"/>
          </p15:clr>
        </p15:guide>
        <p15:guide id="2" pos="3840">
          <p15:clr>
            <a:srgbClr val="F26B43"/>
          </p15:clr>
        </p15:guide>
        <p15:guide id="3" orient="horz" pos="346">
          <p15:clr>
            <a:srgbClr val="F26B43"/>
          </p15:clr>
        </p15:guide>
        <p15:guide id="4" pos="438">
          <p15:clr>
            <a:srgbClr val="F26B43"/>
          </p15:clr>
        </p15:guide>
        <p15:guide id="5" orient="horz" pos="1253">
          <p15:clr>
            <a:srgbClr val="F26B43"/>
          </p15:clr>
        </p15:guide>
        <p15:guide id="6" orient="horz" pos="3748">
          <p15:clr>
            <a:srgbClr val="F26B43"/>
          </p15:clr>
        </p15:guide>
        <p15:guide id="7" pos="72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2.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38.png"/><Relationship Id="rId4" Type="http://schemas.openxmlformats.org/officeDocument/2006/relationships/diagramData" Target="../diagrams/data5.xml"/><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6.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notesSlide" Target="../notesSlides/notesSlide25.xml"/><Relationship Id="rId16" Type="http://schemas.openxmlformats.org/officeDocument/2006/relationships/image" Target="../media/image65.png"/><Relationship Id="rId1" Type="http://schemas.openxmlformats.org/officeDocument/2006/relationships/slideLayout" Target="../slideLayouts/slideLayout19.xml"/><Relationship Id="rId6" Type="http://schemas.openxmlformats.org/officeDocument/2006/relationships/diagramColors" Target="../diagrams/colors10.xml"/><Relationship Id="rId11" Type="http://schemas.openxmlformats.org/officeDocument/2006/relationships/image" Target="../media/image24.png"/><Relationship Id="rId5" Type="http://schemas.openxmlformats.org/officeDocument/2006/relationships/diagramQuickStyle" Target="../diagrams/quickStyle10.xml"/><Relationship Id="rId15" Type="http://schemas.openxmlformats.org/officeDocument/2006/relationships/image" Target="../media/image29.png"/><Relationship Id="rId10" Type="http://schemas.openxmlformats.org/officeDocument/2006/relationships/image" Target="../media/image23.png"/><Relationship Id="rId4" Type="http://schemas.openxmlformats.org/officeDocument/2006/relationships/diagramLayout" Target="../diagrams/layout10.xml"/><Relationship Id="rId9" Type="http://schemas.openxmlformats.org/officeDocument/2006/relationships/image" Target="../media/image22.jpeg"/><Relationship Id="rId14" Type="http://schemas.openxmlformats.org/officeDocument/2006/relationships/image" Target="../media/image2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78.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84.emf"/></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88.png"/><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89.emf"/><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openxmlformats.org/officeDocument/2006/relationships/image" Target="../media/image93.emf"/><Relationship Id="rId2" Type="http://schemas.openxmlformats.org/officeDocument/2006/relationships/notesSlide" Target="../notesSlides/notesSlide42.xml"/><Relationship Id="rId16" Type="http://schemas.openxmlformats.org/officeDocument/2006/relationships/image" Target="../media/image92.emf"/><Relationship Id="rId1" Type="http://schemas.openxmlformats.org/officeDocument/2006/relationships/slideLayout" Target="../slideLayouts/slideLayout20.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image" Target="../media/image91.emf"/><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90.emf"/></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94.emf"/><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17" Type="http://schemas.openxmlformats.org/officeDocument/2006/relationships/image" Target="../media/image98.emf"/><Relationship Id="rId2" Type="http://schemas.openxmlformats.org/officeDocument/2006/relationships/notesSlide" Target="../notesSlides/notesSlide43.xml"/><Relationship Id="rId16" Type="http://schemas.openxmlformats.org/officeDocument/2006/relationships/image" Target="../media/image97.emf"/><Relationship Id="rId1" Type="http://schemas.openxmlformats.org/officeDocument/2006/relationships/slideLayout" Target="../slideLayouts/slideLayout20.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96.emf"/><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95.emf"/></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image" Target="../media/image22.jpeg"/><Relationship Id="rId5" Type="http://schemas.openxmlformats.org/officeDocument/2006/relationships/diagramQuickStyle" Target="../diagrams/quickStyle2.xml"/><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diagramLayout" Target="../diagrams/layout2.xml"/><Relationship Id="rId9" Type="http://schemas.openxmlformats.org/officeDocument/2006/relationships/image" Target="../media/image16.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9.png"/><Relationship Id="rId4" Type="http://schemas.openxmlformats.org/officeDocument/2006/relationships/diagramLayout" Target="../diagrams/layout4.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60AE761C-5A1B-0953-6094-023B1BA8D031}"/>
              </a:ext>
            </a:extLst>
          </p:cNvPr>
          <p:cNvSpPr>
            <a:spLocks noGrp="1"/>
          </p:cNvSpPr>
          <p:nvPr>
            <p:ph type="subTitle" idx="1"/>
          </p:nvPr>
        </p:nvSpPr>
        <p:spPr/>
        <p:txBody>
          <a:bodyPr/>
          <a:lstStyle/>
          <a:p>
            <a:endParaRPr lang="sv-SE"/>
          </a:p>
        </p:txBody>
      </p:sp>
      <p:sp>
        <p:nvSpPr>
          <p:cNvPr id="2" name="Rubrik 1">
            <a:extLst>
              <a:ext uri="{FF2B5EF4-FFF2-40B4-BE49-F238E27FC236}">
                <a16:creationId xmlns:a16="http://schemas.microsoft.com/office/drawing/2014/main" id="{6B5B53AD-A734-3351-84DE-C2906F907B21}"/>
              </a:ext>
            </a:extLst>
          </p:cNvPr>
          <p:cNvSpPr>
            <a:spLocks noGrp="1"/>
          </p:cNvSpPr>
          <p:nvPr>
            <p:ph type="ctrTitle"/>
          </p:nvPr>
        </p:nvSpPr>
        <p:spPr/>
        <p:txBody>
          <a:bodyPr/>
          <a:lstStyle/>
          <a:p>
            <a:r>
              <a:rPr lang="sv-SE"/>
              <a:t>Min vård Gävleborg</a:t>
            </a:r>
          </a:p>
        </p:txBody>
      </p:sp>
    </p:spTree>
    <p:extLst>
      <p:ext uri="{BB962C8B-B14F-4D97-AF65-F5344CB8AC3E}">
        <p14:creationId xmlns:p14="http://schemas.microsoft.com/office/powerpoint/2010/main" val="1968376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6" descr="Illustration som visar fördelningen av personers ålder i procent 2030 jämfört med 2020. Budskapet i bilden är att personer som är 80 år eller äldre kommer att öka med 49 procent, medan personer i arbetsför ålder bara ökar med 3,9 procent. ">
            <a:extLst>
              <a:ext uri="{FF2B5EF4-FFF2-40B4-BE49-F238E27FC236}">
                <a16:creationId xmlns:a16="http://schemas.microsoft.com/office/drawing/2014/main" id="{7A17C904-C7EB-49CD-843F-E24902D019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5440" y="1484784"/>
            <a:ext cx="9968781" cy="4555448"/>
          </a:xfrm>
          <a:prstGeom prst="rect">
            <a:avLst/>
          </a:prstGeom>
        </p:spPr>
      </p:pic>
      <p:sp>
        <p:nvSpPr>
          <p:cNvPr id="5" name="Rubrik 4"/>
          <p:cNvSpPr>
            <a:spLocks noGrp="1"/>
          </p:cNvSpPr>
          <p:nvPr>
            <p:ph type="title"/>
          </p:nvPr>
        </p:nvSpPr>
        <p:spPr/>
        <p:txBody>
          <a:bodyPr>
            <a:normAutofit/>
          </a:bodyPr>
          <a:lstStyle/>
          <a:p>
            <a:r>
              <a:rPr lang="sv-SE"/>
              <a:t>Möta det ökade vårdbehovet</a:t>
            </a:r>
            <a:br>
              <a:rPr lang="sv-SE"/>
            </a:br>
            <a:endParaRPr lang="sv-SE"/>
          </a:p>
        </p:txBody>
      </p:sp>
    </p:spTree>
    <p:extLst>
      <p:ext uri="{BB962C8B-B14F-4D97-AF65-F5344CB8AC3E}">
        <p14:creationId xmlns:p14="http://schemas.microsoft.com/office/powerpoint/2010/main" val="842686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C235C03-22F3-89C1-CBEB-BD8B3F833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0040" y="908719"/>
            <a:ext cx="3528392" cy="5208577"/>
          </a:xfrm>
          <a:prstGeom prst="rect">
            <a:avLst/>
          </a:prstGeom>
        </p:spPr>
      </p:pic>
      <p:sp>
        <p:nvSpPr>
          <p:cNvPr id="8" name="Rubrik 7"/>
          <p:cNvSpPr>
            <a:spLocks noGrp="1"/>
          </p:cNvSpPr>
          <p:nvPr>
            <p:ph type="title"/>
          </p:nvPr>
        </p:nvSpPr>
        <p:spPr>
          <a:xfrm>
            <a:off x="695400" y="2492896"/>
            <a:ext cx="5546972" cy="1439863"/>
          </a:xfrm>
        </p:spPr>
        <p:txBody>
          <a:bodyPr>
            <a:normAutofit fontScale="90000"/>
          </a:bodyPr>
          <a:lstStyle/>
          <a:p>
            <a:r>
              <a:rPr lang="sv-SE" sz="5100"/>
              <a:t>Göra vården </a:t>
            </a:r>
            <a:br>
              <a:rPr lang="sv-SE" sz="5100"/>
            </a:br>
            <a:r>
              <a:rPr lang="sv-SE" sz="5100"/>
              <a:t>mer tillgänglig</a:t>
            </a:r>
            <a:br>
              <a:rPr lang="sv-SE"/>
            </a:br>
            <a:endParaRPr lang="sv-SE"/>
          </a:p>
        </p:txBody>
      </p:sp>
      <p:cxnSp>
        <p:nvCxnSpPr>
          <p:cNvPr id="12" name="Rak pilkoppling 11"/>
          <p:cNvCxnSpPr>
            <a:cxnSpLocks/>
          </p:cNvCxnSpPr>
          <p:nvPr/>
        </p:nvCxnSpPr>
        <p:spPr>
          <a:xfrm>
            <a:off x="8761811" y="1989138"/>
            <a:ext cx="1582661" cy="287734"/>
          </a:xfrm>
          <a:prstGeom prst="straightConnector1">
            <a:avLst/>
          </a:prstGeom>
          <a:ln w="571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 name="Rak pilkoppling 2"/>
          <p:cNvCxnSpPr>
            <a:cxnSpLocks/>
          </p:cNvCxnSpPr>
          <p:nvPr/>
        </p:nvCxnSpPr>
        <p:spPr>
          <a:xfrm flipH="1" flipV="1">
            <a:off x="10620472" y="1844824"/>
            <a:ext cx="65992" cy="3384376"/>
          </a:xfrm>
          <a:prstGeom prst="straightConnector1">
            <a:avLst/>
          </a:prstGeom>
          <a:ln w="571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30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tshållare för bild 16" descr="En bild som visar person, Mobiltelefon, gräs, utomhus&#10;&#10;Automatiskt genererad beskrivning">
            <a:extLst>
              <a:ext uri="{FF2B5EF4-FFF2-40B4-BE49-F238E27FC236}">
                <a16:creationId xmlns:a16="http://schemas.microsoft.com/office/drawing/2014/main" id="{C7D186F4-FFE3-B908-8037-30EFF6CFF0A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
        <p:nvSpPr>
          <p:cNvPr id="2" name="Rubrik 1"/>
          <p:cNvSpPr>
            <a:spLocks noGrp="1"/>
          </p:cNvSpPr>
          <p:nvPr>
            <p:ph type="title"/>
          </p:nvPr>
        </p:nvSpPr>
        <p:spPr/>
        <p:txBody>
          <a:bodyPr>
            <a:normAutofit fontScale="90000"/>
          </a:bodyPr>
          <a:lstStyle/>
          <a:p>
            <a:r>
              <a:rPr lang="sv-SE" sz="3300"/>
              <a:t>Snabbare hamna rätt i vården</a:t>
            </a:r>
            <a:br>
              <a:rPr lang="sv-SE"/>
            </a:br>
            <a:endParaRPr lang="sv-SE"/>
          </a:p>
        </p:txBody>
      </p:sp>
      <p:graphicFrame>
        <p:nvGraphicFramePr>
          <p:cNvPr id="8" name="Diagram 7"/>
          <p:cNvGraphicFramePr>
            <a:graphicFrameLocks noChangeAspect="1"/>
          </p:cNvGraphicFramePr>
          <p:nvPr>
            <p:extLst>
              <p:ext uri="{D42A27DB-BD31-4B8C-83A1-F6EECF244321}">
                <p14:modId xmlns:p14="http://schemas.microsoft.com/office/powerpoint/2010/main" val="416699205"/>
              </p:ext>
            </p:extLst>
          </p:nvPr>
        </p:nvGraphicFramePr>
        <p:xfrm>
          <a:off x="3047601" y="1412776"/>
          <a:ext cx="8712968"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upp 4">
            <a:extLst>
              <a:ext uri="{FF2B5EF4-FFF2-40B4-BE49-F238E27FC236}">
                <a16:creationId xmlns:a16="http://schemas.microsoft.com/office/drawing/2014/main" id="{A9AD0B28-D188-0A78-C311-790EE44F8914}"/>
              </a:ext>
            </a:extLst>
          </p:cNvPr>
          <p:cNvGrpSpPr>
            <a:grpSpLocks noChangeAspect="1"/>
          </p:cNvGrpSpPr>
          <p:nvPr/>
        </p:nvGrpSpPr>
        <p:grpSpPr>
          <a:xfrm>
            <a:off x="4536072" y="1904800"/>
            <a:ext cx="1728249" cy="3477600"/>
            <a:chOff x="7437505" y="805894"/>
            <a:chExt cx="2641860" cy="5315977"/>
          </a:xfrm>
        </p:grpSpPr>
        <p:pic>
          <p:nvPicPr>
            <p:cNvPr id="3" name="Picture 2" descr="6b4163da-aa05-41a8-b38e-6d59932d7ef6@regiongavleborg">
              <a:extLst>
                <a:ext uri="{FF2B5EF4-FFF2-40B4-BE49-F238E27FC236}">
                  <a16:creationId xmlns:a16="http://schemas.microsoft.com/office/drawing/2014/main" id="{605A5B6A-6391-AB26-CBB3-B22D1FE141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8643" y="937869"/>
              <a:ext cx="2348814" cy="508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a:extLst>
                <a:ext uri="{FF2B5EF4-FFF2-40B4-BE49-F238E27FC236}">
                  <a16:creationId xmlns:a16="http://schemas.microsoft.com/office/drawing/2014/main" id="{A5F3791C-865E-D17B-E484-B40E41436F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7505" y="805894"/>
              <a:ext cx="2641860" cy="5315977"/>
            </a:xfrm>
            <a:prstGeom prst="rect">
              <a:avLst/>
            </a:prstGeom>
          </p:spPr>
        </p:pic>
      </p:grpSp>
    </p:spTree>
    <p:extLst>
      <p:ext uri="{BB962C8B-B14F-4D97-AF65-F5344CB8AC3E}">
        <p14:creationId xmlns:p14="http://schemas.microsoft.com/office/powerpoint/2010/main" val="2450930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2494800"/>
            <a:ext cx="5545137" cy="1439864"/>
          </a:xfrm>
        </p:spPr>
        <p:txBody>
          <a:bodyPr>
            <a:normAutofit/>
          </a:bodyPr>
          <a:lstStyle/>
          <a:p>
            <a:r>
              <a:rPr lang="sv-SE" sz="4600"/>
              <a:t>Göra det enklare att kommunicera</a:t>
            </a:r>
          </a:p>
        </p:txBody>
      </p:sp>
      <p:pic>
        <p:nvPicPr>
          <p:cNvPr id="13" name="Platshållare för bild 12" descr="En bild som visar person, fönster, inomhus, brud&#10;&#10;Automatiskt genererad beskrivning">
            <a:extLst>
              <a:ext uri="{FF2B5EF4-FFF2-40B4-BE49-F238E27FC236}">
                <a16:creationId xmlns:a16="http://schemas.microsoft.com/office/drawing/2014/main" id="{77EA9F2B-AF8E-BE1F-2DB8-9C89B0CCC738}"/>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b="-157"/>
          <a:stretch/>
        </p:blipFill>
        <p:spPr>
          <a:xfrm>
            <a:off x="6744072" y="0"/>
            <a:ext cx="5400000" cy="6858000"/>
          </a:xfrm>
        </p:spPr>
      </p:pic>
    </p:spTree>
    <p:extLst>
      <p:ext uri="{BB962C8B-B14F-4D97-AF65-F5344CB8AC3E}">
        <p14:creationId xmlns:p14="http://schemas.microsoft.com/office/powerpoint/2010/main" val="3434844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6112768" y="2494800"/>
            <a:ext cx="5528370" cy="1439864"/>
          </a:xfrm>
        </p:spPr>
        <p:txBody>
          <a:bodyPr>
            <a:normAutofit fontScale="90000"/>
          </a:bodyPr>
          <a:lstStyle/>
          <a:p>
            <a:r>
              <a:rPr lang="sv-SE" sz="5100"/>
              <a:t>Göra patienten </a:t>
            </a:r>
            <a:br>
              <a:rPr lang="sv-SE" sz="5100"/>
            </a:br>
            <a:r>
              <a:rPr lang="sv-SE" sz="5100"/>
              <a:t>mer delaktig</a:t>
            </a:r>
            <a:br>
              <a:rPr lang="sv-SE"/>
            </a:br>
            <a:r>
              <a:rPr lang="sv-SE"/>
              <a:t> </a:t>
            </a:r>
          </a:p>
        </p:txBody>
      </p:sp>
      <p:pic>
        <p:nvPicPr>
          <p:cNvPr id="11" name="Platshållare för bild 10" descr="En bild som visar person, klädsel, bärbar dator, dator&#10;&#10;Automatiskt genererad beskrivning">
            <a:extLst>
              <a:ext uri="{FF2B5EF4-FFF2-40B4-BE49-F238E27FC236}">
                <a16:creationId xmlns:a16="http://schemas.microsoft.com/office/drawing/2014/main" id="{F56476D6-53C8-D82C-0161-B1DD556D427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9455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rubrik 6">
            <a:extLst>
              <a:ext uri="{FF2B5EF4-FFF2-40B4-BE49-F238E27FC236}">
                <a16:creationId xmlns:a16="http://schemas.microsoft.com/office/drawing/2014/main" id="{F56BB2CE-A75D-0FDB-93FC-BAECE9922A77}"/>
              </a:ext>
            </a:extLst>
          </p:cNvPr>
          <p:cNvSpPr>
            <a:spLocks noGrp="1"/>
          </p:cNvSpPr>
          <p:nvPr>
            <p:ph type="subTitle" idx="1"/>
          </p:nvPr>
        </p:nvSpPr>
        <p:spPr/>
        <p:txBody>
          <a:bodyPr/>
          <a:lstStyle/>
          <a:p>
            <a:endParaRPr lang="sv-SE"/>
          </a:p>
          <a:p>
            <a:pPr marL="342900" indent="-342900">
              <a:buFont typeface="Arial" panose="020B0604020202020204" pitchFamily="34" charset="0"/>
              <a:buChar char="•"/>
            </a:pPr>
            <a:r>
              <a:rPr lang="sv-SE"/>
              <a:t>Möjliggör samarbete kring digital bemanning</a:t>
            </a:r>
            <a:br>
              <a:rPr lang="sv-SE"/>
            </a:br>
            <a:endParaRPr lang="sv-SE"/>
          </a:p>
          <a:p>
            <a:pPr marL="342900" indent="-342900">
              <a:buFont typeface="Arial" panose="020B0604020202020204" pitchFamily="34" charset="0"/>
              <a:buChar char="•"/>
            </a:pPr>
            <a:r>
              <a:rPr lang="sv-SE"/>
              <a:t>Bättre tillgång till spetskompetenser</a:t>
            </a:r>
            <a:br>
              <a:rPr lang="sv-SE"/>
            </a:br>
            <a:endParaRPr lang="sv-SE"/>
          </a:p>
          <a:p>
            <a:pPr marL="342900" indent="-342900">
              <a:buFont typeface="Arial" panose="020B0604020202020204" pitchFamily="34" charset="0"/>
              <a:buChar char="•"/>
            </a:pPr>
            <a:r>
              <a:rPr lang="sv-SE"/>
              <a:t>Underlättar för aktörer att medverka under ett besök</a:t>
            </a:r>
          </a:p>
        </p:txBody>
      </p:sp>
      <p:sp>
        <p:nvSpPr>
          <p:cNvPr id="2" name="Rubrik 1"/>
          <p:cNvSpPr>
            <a:spLocks noGrp="1"/>
          </p:cNvSpPr>
          <p:nvPr>
            <p:ph type="title"/>
          </p:nvPr>
        </p:nvSpPr>
        <p:spPr>
          <a:xfrm>
            <a:off x="550862" y="529140"/>
            <a:ext cx="5545137" cy="1439864"/>
          </a:xfrm>
        </p:spPr>
        <p:txBody>
          <a:bodyPr>
            <a:normAutofit fontScale="90000"/>
          </a:bodyPr>
          <a:lstStyle/>
          <a:p>
            <a:br>
              <a:rPr lang="sv-SE"/>
            </a:br>
            <a:r>
              <a:rPr lang="sv-SE"/>
              <a:t>Skapa förutsättningar för samverkan</a:t>
            </a:r>
            <a:br>
              <a:rPr lang="sv-SE"/>
            </a:br>
            <a:endParaRPr lang="sv-SE"/>
          </a:p>
        </p:txBody>
      </p:sp>
      <p:pic>
        <p:nvPicPr>
          <p:cNvPr id="6" name="Platshållare för bild 5" descr="En bild som visar Människoansikte, person, leende, Hörlurar&#10;&#10;Automatiskt genererad beskrivning">
            <a:extLst>
              <a:ext uri="{FF2B5EF4-FFF2-40B4-BE49-F238E27FC236}">
                <a16:creationId xmlns:a16="http://schemas.microsoft.com/office/drawing/2014/main" id="{85507651-1969-2C19-6302-7A7D72B1A61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91922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Autofit/>
          </a:bodyPr>
          <a:lstStyle/>
          <a:p>
            <a:r>
              <a:rPr lang="sv-SE"/>
              <a:t>Vision och mål med </a:t>
            </a:r>
            <a:br>
              <a:rPr lang="sv-SE"/>
            </a:br>
            <a:r>
              <a:rPr lang="sv-SE"/>
              <a:t>Min vård Gävleborg</a:t>
            </a:r>
          </a:p>
        </p:txBody>
      </p:sp>
    </p:spTree>
    <p:extLst>
      <p:ext uri="{BB962C8B-B14F-4D97-AF65-F5344CB8AC3E}">
        <p14:creationId xmlns:p14="http://schemas.microsoft.com/office/powerpoint/2010/main" val="1255031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85384"/>
          </a:xfrm>
          <a:prstGeom prst="rect">
            <a:avLst/>
          </a:prstGeom>
        </p:spPr>
      </p:pic>
      <p:sp>
        <p:nvSpPr>
          <p:cNvPr id="4" name="Freeform 5">
            <a:extLst>
              <a:ext uri="{FF2B5EF4-FFF2-40B4-BE49-F238E27FC236}">
                <a16:creationId xmlns:a16="http://schemas.microsoft.com/office/drawing/2014/main" id="{0F96B613-480B-362D-6302-1C71EB5FE997}"/>
              </a:ext>
            </a:extLst>
          </p:cNvPr>
          <p:cNvSpPr>
            <a:spLocks/>
          </p:cNvSpPr>
          <p:nvPr/>
        </p:nvSpPr>
        <p:spPr bwMode="auto">
          <a:xfrm>
            <a:off x="947428" y="2186620"/>
            <a:ext cx="10297144" cy="2484760"/>
          </a:xfrm>
          <a:custGeom>
            <a:avLst/>
            <a:gdLst>
              <a:gd name="T0" fmla="*/ 3043 w 3596"/>
              <a:gd name="T1" fmla="*/ 0 h 2100"/>
              <a:gd name="T2" fmla="*/ 1546 w 3596"/>
              <a:gd name="T3" fmla="*/ 0 h 2100"/>
              <a:gd name="T4" fmla="*/ 1523 w 3596"/>
              <a:gd name="T5" fmla="*/ 0 h 2100"/>
              <a:gd name="T6" fmla="*/ 26 w 3596"/>
              <a:gd name="T7" fmla="*/ 0 h 2100"/>
              <a:gd name="T8" fmla="*/ 0 w 3596"/>
              <a:gd name="T9" fmla="*/ 26 h 2100"/>
              <a:gd name="T10" fmla="*/ 0 w 3596"/>
              <a:gd name="T11" fmla="*/ 1554 h 2100"/>
              <a:gd name="T12" fmla="*/ 557 w 3596"/>
              <a:gd name="T13" fmla="*/ 2100 h 2100"/>
              <a:gd name="T14" fmla="*/ 2054 w 3596"/>
              <a:gd name="T15" fmla="*/ 2100 h 2100"/>
              <a:gd name="T16" fmla="*/ 2073 w 3596"/>
              <a:gd name="T17" fmla="*/ 2100 h 2100"/>
              <a:gd name="T18" fmla="*/ 3570 w 3596"/>
              <a:gd name="T19" fmla="*/ 2100 h 2100"/>
              <a:gd name="T20" fmla="*/ 3596 w 3596"/>
              <a:gd name="T21" fmla="*/ 2073 h 2100"/>
              <a:gd name="T22" fmla="*/ 3596 w 3596"/>
              <a:gd name="T23" fmla="*/ 551 h 2100"/>
              <a:gd name="T24" fmla="*/ 3043 w 3596"/>
              <a:gd name="T25" fmla="*/ 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6" h="2100">
                <a:moveTo>
                  <a:pt x="3043" y="0"/>
                </a:moveTo>
                <a:cubicBezTo>
                  <a:pt x="1546" y="0"/>
                  <a:pt x="1546" y="0"/>
                  <a:pt x="1546" y="0"/>
                </a:cubicBezTo>
                <a:cubicBezTo>
                  <a:pt x="1523" y="0"/>
                  <a:pt x="1523" y="0"/>
                  <a:pt x="1523" y="0"/>
                </a:cubicBezTo>
                <a:cubicBezTo>
                  <a:pt x="26" y="0"/>
                  <a:pt x="26" y="0"/>
                  <a:pt x="26" y="0"/>
                </a:cubicBezTo>
                <a:cubicBezTo>
                  <a:pt x="12" y="0"/>
                  <a:pt x="0" y="12"/>
                  <a:pt x="0" y="26"/>
                </a:cubicBezTo>
                <a:cubicBezTo>
                  <a:pt x="0" y="1554"/>
                  <a:pt x="0" y="1554"/>
                  <a:pt x="0" y="1554"/>
                </a:cubicBezTo>
                <a:cubicBezTo>
                  <a:pt x="0" y="1852"/>
                  <a:pt x="239" y="2100"/>
                  <a:pt x="557" y="2100"/>
                </a:cubicBezTo>
                <a:cubicBezTo>
                  <a:pt x="2054" y="2100"/>
                  <a:pt x="2054" y="2100"/>
                  <a:pt x="2054" y="2100"/>
                </a:cubicBezTo>
                <a:cubicBezTo>
                  <a:pt x="2073" y="2100"/>
                  <a:pt x="2073" y="2100"/>
                  <a:pt x="2073" y="2100"/>
                </a:cubicBezTo>
                <a:cubicBezTo>
                  <a:pt x="3570" y="2100"/>
                  <a:pt x="3570" y="2100"/>
                  <a:pt x="3570" y="2100"/>
                </a:cubicBezTo>
                <a:cubicBezTo>
                  <a:pt x="3584" y="2100"/>
                  <a:pt x="3596" y="2088"/>
                  <a:pt x="3596" y="2073"/>
                </a:cubicBezTo>
                <a:cubicBezTo>
                  <a:pt x="3596" y="551"/>
                  <a:pt x="3596" y="551"/>
                  <a:pt x="3596" y="551"/>
                </a:cubicBezTo>
                <a:cubicBezTo>
                  <a:pt x="3596" y="248"/>
                  <a:pt x="3347" y="0"/>
                  <a:pt x="3043"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5" name="Rubrik 4"/>
          <p:cNvSpPr>
            <a:spLocks noGrp="1"/>
          </p:cNvSpPr>
          <p:nvPr>
            <p:ph type="title" idx="4294967295"/>
          </p:nvPr>
        </p:nvSpPr>
        <p:spPr>
          <a:xfrm>
            <a:off x="0" y="2900096"/>
            <a:ext cx="12192000" cy="1081088"/>
          </a:xfrm>
        </p:spPr>
        <p:txBody>
          <a:bodyPr>
            <a:normAutofit fontScale="90000"/>
          </a:bodyPr>
          <a:lstStyle/>
          <a:p>
            <a:pPr algn="ctr"/>
            <a:r>
              <a:rPr lang="sv-SE" sz="5400" b="1">
                <a:solidFill>
                  <a:schemeClr val="bg1"/>
                </a:solidFill>
                <a:effectLst>
                  <a:outerShdw blurRad="50800" dist="38100" dir="5400000" algn="t" rotWithShape="0">
                    <a:prstClr val="black">
                      <a:alpha val="40000"/>
                    </a:prstClr>
                  </a:outerShdw>
                </a:effectLst>
              </a:rPr>
              <a:t> </a:t>
            </a:r>
            <a:br>
              <a:rPr lang="sv-SE" sz="5400" b="1">
                <a:solidFill>
                  <a:schemeClr val="bg1"/>
                </a:solidFill>
                <a:effectLst>
                  <a:outerShdw blurRad="50800" dist="38100" dir="5400000" algn="t" rotWithShape="0">
                    <a:prstClr val="black">
                      <a:alpha val="40000"/>
                    </a:prstClr>
                  </a:outerShdw>
                </a:effectLst>
              </a:rPr>
            </a:br>
            <a:r>
              <a:rPr lang="sv-SE" sz="4300" b="0">
                <a:solidFill>
                  <a:schemeClr val="bg1"/>
                </a:solidFill>
              </a:rPr>
              <a:t>MÅL</a:t>
            </a:r>
            <a:br>
              <a:rPr lang="sv-SE" sz="5400">
                <a:solidFill>
                  <a:schemeClr val="bg1"/>
                </a:solidFill>
              </a:rPr>
            </a:br>
            <a:r>
              <a:rPr lang="sv-SE" sz="6100">
                <a:solidFill>
                  <a:schemeClr val="bg1"/>
                </a:solidFill>
              </a:rPr>
              <a:t>Rätt vård i rätt tid på rätt sätt</a:t>
            </a:r>
          </a:p>
        </p:txBody>
      </p:sp>
    </p:spTree>
    <p:extLst>
      <p:ext uri="{BB962C8B-B14F-4D97-AF65-F5344CB8AC3E}">
        <p14:creationId xmlns:p14="http://schemas.microsoft.com/office/powerpoint/2010/main" val="543873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94" y="-27384"/>
            <a:ext cx="12208499" cy="6912768"/>
          </a:xfrm>
          <a:prstGeom prst="rect">
            <a:avLst/>
          </a:prstGeom>
        </p:spPr>
      </p:pic>
      <p:sp>
        <p:nvSpPr>
          <p:cNvPr id="5" name="Freeform 5">
            <a:extLst>
              <a:ext uri="{FF2B5EF4-FFF2-40B4-BE49-F238E27FC236}">
                <a16:creationId xmlns:a16="http://schemas.microsoft.com/office/drawing/2014/main" id="{6C192AA9-7F3F-EEE2-1E33-A06625F64419}"/>
              </a:ext>
            </a:extLst>
          </p:cNvPr>
          <p:cNvSpPr>
            <a:spLocks/>
          </p:cNvSpPr>
          <p:nvPr/>
        </p:nvSpPr>
        <p:spPr bwMode="auto">
          <a:xfrm>
            <a:off x="946800" y="2185200"/>
            <a:ext cx="10297144" cy="2484760"/>
          </a:xfrm>
          <a:custGeom>
            <a:avLst/>
            <a:gdLst>
              <a:gd name="T0" fmla="*/ 3043 w 3596"/>
              <a:gd name="T1" fmla="*/ 0 h 2100"/>
              <a:gd name="T2" fmla="*/ 1546 w 3596"/>
              <a:gd name="T3" fmla="*/ 0 h 2100"/>
              <a:gd name="T4" fmla="*/ 1523 w 3596"/>
              <a:gd name="T5" fmla="*/ 0 h 2100"/>
              <a:gd name="T6" fmla="*/ 26 w 3596"/>
              <a:gd name="T7" fmla="*/ 0 h 2100"/>
              <a:gd name="T8" fmla="*/ 0 w 3596"/>
              <a:gd name="T9" fmla="*/ 26 h 2100"/>
              <a:gd name="T10" fmla="*/ 0 w 3596"/>
              <a:gd name="T11" fmla="*/ 1554 h 2100"/>
              <a:gd name="T12" fmla="*/ 557 w 3596"/>
              <a:gd name="T13" fmla="*/ 2100 h 2100"/>
              <a:gd name="T14" fmla="*/ 2054 w 3596"/>
              <a:gd name="T15" fmla="*/ 2100 h 2100"/>
              <a:gd name="T16" fmla="*/ 2073 w 3596"/>
              <a:gd name="T17" fmla="*/ 2100 h 2100"/>
              <a:gd name="T18" fmla="*/ 3570 w 3596"/>
              <a:gd name="T19" fmla="*/ 2100 h 2100"/>
              <a:gd name="T20" fmla="*/ 3596 w 3596"/>
              <a:gd name="T21" fmla="*/ 2073 h 2100"/>
              <a:gd name="T22" fmla="*/ 3596 w 3596"/>
              <a:gd name="T23" fmla="*/ 551 h 2100"/>
              <a:gd name="T24" fmla="*/ 3043 w 3596"/>
              <a:gd name="T25" fmla="*/ 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6" h="2100">
                <a:moveTo>
                  <a:pt x="3043" y="0"/>
                </a:moveTo>
                <a:cubicBezTo>
                  <a:pt x="1546" y="0"/>
                  <a:pt x="1546" y="0"/>
                  <a:pt x="1546" y="0"/>
                </a:cubicBezTo>
                <a:cubicBezTo>
                  <a:pt x="1523" y="0"/>
                  <a:pt x="1523" y="0"/>
                  <a:pt x="1523" y="0"/>
                </a:cubicBezTo>
                <a:cubicBezTo>
                  <a:pt x="26" y="0"/>
                  <a:pt x="26" y="0"/>
                  <a:pt x="26" y="0"/>
                </a:cubicBezTo>
                <a:cubicBezTo>
                  <a:pt x="12" y="0"/>
                  <a:pt x="0" y="12"/>
                  <a:pt x="0" y="26"/>
                </a:cubicBezTo>
                <a:cubicBezTo>
                  <a:pt x="0" y="1554"/>
                  <a:pt x="0" y="1554"/>
                  <a:pt x="0" y="1554"/>
                </a:cubicBezTo>
                <a:cubicBezTo>
                  <a:pt x="0" y="1852"/>
                  <a:pt x="239" y="2100"/>
                  <a:pt x="557" y="2100"/>
                </a:cubicBezTo>
                <a:cubicBezTo>
                  <a:pt x="2054" y="2100"/>
                  <a:pt x="2054" y="2100"/>
                  <a:pt x="2054" y="2100"/>
                </a:cubicBezTo>
                <a:cubicBezTo>
                  <a:pt x="2073" y="2100"/>
                  <a:pt x="2073" y="2100"/>
                  <a:pt x="2073" y="2100"/>
                </a:cubicBezTo>
                <a:cubicBezTo>
                  <a:pt x="3570" y="2100"/>
                  <a:pt x="3570" y="2100"/>
                  <a:pt x="3570" y="2100"/>
                </a:cubicBezTo>
                <a:cubicBezTo>
                  <a:pt x="3584" y="2100"/>
                  <a:pt x="3596" y="2088"/>
                  <a:pt x="3596" y="2073"/>
                </a:cubicBezTo>
                <a:cubicBezTo>
                  <a:pt x="3596" y="551"/>
                  <a:pt x="3596" y="551"/>
                  <a:pt x="3596" y="551"/>
                </a:cubicBezTo>
                <a:cubicBezTo>
                  <a:pt x="3596" y="248"/>
                  <a:pt x="3347" y="0"/>
                  <a:pt x="3043"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4" name="textruta 3"/>
          <p:cNvSpPr txBox="1"/>
          <p:nvPr/>
        </p:nvSpPr>
        <p:spPr>
          <a:xfrm>
            <a:off x="0" y="2326248"/>
            <a:ext cx="12216680" cy="2046714"/>
          </a:xfrm>
          <a:prstGeom prst="rect">
            <a:avLst/>
          </a:prstGeom>
          <a:noFill/>
        </p:spPr>
        <p:txBody>
          <a:bodyPr wrap="square" rtlCol="0">
            <a:spAutoFit/>
          </a:bodyPr>
          <a:lstStyle/>
          <a:p>
            <a:pPr algn="ctr"/>
            <a:r>
              <a:rPr lang="sv-SE" sz="3900">
                <a:solidFill>
                  <a:schemeClr val="bg1"/>
                </a:solidFill>
                <a:latin typeface="+mj-lt"/>
              </a:rPr>
              <a:t>VISION</a:t>
            </a:r>
          </a:p>
          <a:p>
            <a:pPr algn="ctr"/>
            <a:r>
              <a:rPr lang="sv-SE" sz="4400" b="1">
                <a:solidFill>
                  <a:schemeClr val="bg1"/>
                </a:solidFill>
                <a:latin typeface="+mj-lt"/>
              </a:rPr>
              <a:t>Digitalt när du kan, </a:t>
            </a:r>
          </a:p>
          <a:p>
            <a:pPr algn="ctr"/>
            <a:r>
              <a:rPr lang="sv-SE" sz="4400" b="1">
                <a:solidFill>
                  <a:schemeClr val="bg1"/>
                </a:solidFill>
                <a:latin typeface="+mj-lt"/>
              </a:rPr>
              <a:t>fysiskt när det behövs</a:t>
            </a:r>
          </a:p>
        </p:txBody>
      </p:sp>
    </p:spTree>
    <p:extLst>
      <p:ext uri="{BB962C8B-B14F-4D97-AF65-F5344CB8AC3E}">
        <p14:creationId xmlns:p14="http://schemas.microsoft.com/office/powerpoint/2010/main" val="1404423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Autofit/>
          </a:bodyPr>
          <a:lstStyle/>
          <a:p>
            <a:r>
              <a:rPr lang="sv-SE"/>
              <a:t>Tjänster för patienterna </a:t>
            </a:r>
            <a:br>
              <a:rPr lang="sv-SE"/>
            </a:br>
            <a:r>
              <a:rPr lang="sv-SE"/>
              <a:t>i Min vård Gävleborg</a:t>
            </a:r>
          </a:p>
        </p:txBody>
      </p:sp>
    </p:spTree>
    <p:extLst>
      <p:ext uri="{BB962C8B-B14F-4D97-AF65-F5344CB8AC3E}">
        <p14:creationId xmlns:p14="http://schemas.microsoft.com/office/powerpoint/2010/main" val="262600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1C1B462-9F47-9E1A-767B-522E6150AFD0}"/>
              </a:ext>
            </a:extLst>
          </p:cNvPr>
          <p:cNvSpPr>
            <a:spLocks noGrp="1"/>
          </p:cNvSpPr>
          <p:nvPr>
            <p:ph type="ctrTitle"/>
          </p:nvPr>
        </p:nvSpPr>
        <p:spPr/>
        <p:txBody>
          <a:bodyPr/>
          <a:lstStyle/>
          <a:p>
            <a:r>
              <a:rPr lang="sv-SE"/>
              <a:t>Vad är Min vård Gävleborg?</a:t>
            </a:r>
          </a:p>
        </p:txBody>
      </p:sp>
    </p:spTree>
    <p:extLst>
      <p:ext uri="{BB962C8B-B14F-4D97-AF65-F5344CB8AC3E}">
        <p14:creationId xmlns:p14="http://schemas.microsoft.com/office/powerpoint/2010/main" val="3303534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7"/>
          <p:cNvGraphicFramePr>
            <a:graphicFrameLocks/>
          </p:cNvGraphicFramePr>
          <p:nvPr>
            <p:extLst>
              <p:ext uri="{D42A27DB-BD31-4B8C-83A1-F6EECF244321}">
                <p14:modId xmlns:p14="http://schemas.microsoft.com/office/powerpoint/2010/main" val="3535948593"/>
              </p:ext>
            </p:extLst>
          </p:nvPr>
        </p:nvGraphicFramePr>
        <p:xfrm>
          <a:off x="305456" y="980728"/>
          <a:ext cx="11629086"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ubrik 4">
            <a:extLst>
              <a:ext uri="{FF2B5EF4-FFF2-40B4-BE49-F238E27FC236}">
                <a16:creationId xmlns:a16="http://schemas.microsoft.com/office/drawing/2014/main" id="{86913487-124C-F1F0-09B4-98C80EF11C7E}"/>
              </a:ext>
            </a:extLst>
          </p:cNvPr>
          <p:cNvSpPr>
            <a:spLocks noGrp="1"/>
          </p:cNvSpPr>
          <p:nvPr>
            <p:ph type="title"/>
          </p:nvPr>
        </p:nvSpPr>
        <p:spPr/>
        <p:txBody>
          <a:bodyPr/>
          <a:lstStyle/>
          <a:p>
            <a:r>
              <a:rPr lang="sv-SE"/>
              <a:t>Tjänster i Min vård Gävleborg</a:t>
            </a:r>
          </a:p>
        </p:txBody>
      </p:sp>
    </p:spTree>
    <p:extLst>
      <p:ext uri="{BB962C8B-B14F-4D97-AF65-F5344CB8AC3E}">
        <p14:creationId xmlns:p14="http://schemas.microsoft.com/office/powerpoint/2010/main" val="4069553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ögerpil 10"/>
          <p:cNvSpPr/>
          <p:nvPr/>
        </p:nvSpPr>
        <p:spPr>
          <a:xfrm>
            <a:off x="549028" y="1700808"/>
            <a:ext cx="6790733" cy="385019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a:t>SMS och e-post till patienterna </a:t>
            </a:r>
            <a:br>
              <a:rPr lang="sv-SE" sz="2800"/>
            </a:br>
            <a:r>
              <a:rPr lang="sv-SE" sz="2800"/>
              <a:t>med notiser om alla aktiviteter</a:t>
            </a:r>
          </a:p>
        </p:txBody>
      </p:sp>
      <p:sp>
        <p:nvSpPr>
          <p:cNvPr id="12" name="Rubrik 11"/>
          <p:cNvSpPr>
            <a:spLocks noGrp="1"/>
          </p:cNvSpPr>
          <p:nvPr>
            <p:ph type="title"/>
          </p:nvPr>
        </p:nvSpPr>
        <p:spPr/>
        <p:txBody>
          <a:bodyPr/>
          <a:lstStyle/>
          <a:p>
            <a:r>
              <a:rPr lang="sv-SE"/>
              <a:t>Notifieringar</a:t>
            </a:r>
          </a:p>
        </p:txBody>
      </p:sp>
      <p:grpSp>
        <p:nvGrpSpPr>
          <p:cNvPr id="8" name="Grupp 7">
            <a:extLst>
              <a:ext uri="{FF2B5EF4-FFF2-40B4-BE49-F238E27FC236}">
                <a16:creationId xmlns:a16="http://schemas.microsoft.com/office/drawing/2014/main" id="{8A7FF0CC-C2B2-39FF-5429-64664E72778B}"/>
              </a:ext>
            </a:extLst>
          </p:cNvPr>
          <p:cNvGrpSpPr/>
          <p:nvPr/>
        </p:nvGrpSpPr>
        <p:grpSpPr>
          <a:xfrm>
            <a:off x="8112224" y="378710"/>
            <a:ext cx="3031781" cy="6100580"/>
            <a:chOff x="8112224" y="378710"/>
            <a:chExt cx="3031781" cy="6100580"/>
          </a:xfrm>
        </p:grpSpPr>
        <p:pic>
          <p:nvPicPr>
            <p:cNvPr id="1026" name="141D2808-1CE7-47DA-AFB5-F37C9F73148D" descr="Skärmavbild 2025-01-03 kl. 08.29.51.jpeg">
              <a:extLst>
                <a:ext uri="{FF2B5EF4-FFF2-40B4-BE49-F238E27FC236}">
                  <a16:creationId xmlns:a16="http://schemas.microsoft.com/office/drawing/2014/main" id="{B8F10E8A-7262-FA27-4D71-A1DD7A6A4B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59962" y="516307"/>
              <a:ext cx="2736304" cy="579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224" y="378710"/>
              <a:ext cx="3031781" cy="6100580"/>
            </a:xfrm>
            <a:prstGeom prst="rect">
              <a:avLst/>
            </a:prstGeom>
          </p:spPr>
        </p:pic>
      </p:grpSp>
    </p:spTree>
    <p:extLst>
      <p:ext uri="{BB962C8B-B14F-4D97-AF65-F5344CB8AC3E}">
        <p14:creationId xmlns:p14="http://schemas.microsoft.com/office/powerpoint/2010/main" val="3378849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err="1"/>
              <a:t>Triage</a:t>
            </a:r>
            <a:r>
              <a:rPr lang="sv-SE"/>
              <a:t> och assisterad </a:t>
            </a:r>
            <a:r>
              <a:rPr lang="sv-SE" err="1"/>
              <a:t>triage</a:t>
            </a:r>
            <a:endParaRPr lang="sv-SE"/>
          </a:p>
        </p:txBody>
      </p:sp>
    </p:spTree>
    <p:extLst>
      <p:ext uri="{BB962C8B-B14F-4D97-AF65-F5344CB8AC3E}">
        <p14:creationId xmlns:p14="http://schemas.microsoft.com/office/powerpoint/2010/main" val="2327105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4"/>
          <p:cNvGraphicFramePr>
            <a:graphicFrameLocks/>
          </p:cNvGraphicFramePr>
          <p:nvPr/>
        </p:nvGraphicFramePr>
        <p:xfrm>
          <a:off x="767408" y="620688"/>
          <a:ext cx="11161240" cy="587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ildtext 1 1"/>
          <p:cNvSpPr/>
          <p:nvPr/>
        </p:nvSpPr>
        <p:spPr>
          <a:xfrm>
            <a:off x="983432" y="381940"/>
            <a:ext cx="3312368" cy="1296144"/>
          </a:xfrm>
          <a:prstGeom prst="borderCallout1">
            <a:avLst>
              <a:gd name="adj1" fmla="val 51517"/>
              <a:gd name="adj2" fmla="val 104258"/>
              <a:gd name="adj3" fmla="val 109122"/>
              <a:gd name="adj4" fmla="val 13613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Patienten blir slussad till den mottagning som bäst kan hjälpa vid första kontakt</a:t>
            </a:r>
          </a:p>
        </p:txBody>
      </p:sp>
      <p:sp>
        <p:nvSpPr>
          <p:cNvPr id="4" name="Bildtext 1 3"/>
          <p:cNvSpPr/>
          <p:nvPr/>
        </p:nvSpPr>
        <p:spPr>
          <a:xfrm>
            <a:off x="623392" y="1859475"/>
            <a:ext cx="3240360" cy="1135694"/>
          </a:xfrm>
          <a:prstGeom prst="borderCallout1">
            <a:avLst>
              <a:gd name="adj1" fmla="val 53260"/>
              <a:gd name="adj2" fmla="val 103427"/>
              <a:gd name="adj3" fmla="val 146075"/>
              <a:gd name="adj4" fmla="val 131371"/>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Baserat på prioritet, vårdnivå, roll och besöksform</a:t>
            </a:r>
          </a:p>
        </p:txBody>
      </p:sp>
      <p:sp>
        <p:nvSpPr>
          <p:cNvPr id="7" name="Bildtext 1 6"/>
          <p:cNvSpPr/>
          <p:nvPr/>
        </p:nvSpPr>
        <p:spPr>
          <a:xfrm>
            <a:off x="191344" y="3176560"/>
            <a:ext cx="3384376" cy="1213186"/>
          </a:xfrm>
          <a:prstGeom prst="borderCallout1">
            <a:avLst>
              <a:gd name="adj1" fmla="val 109976"/>
              <a:gd name="adj2" fmla="val 57741"/>
              <a:gd name="adj3" fmla="val 137696"/>
              <a:gd name="adj4" fmla="val 7033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Svarar på frågor i </a:t>
            </a:r>
            <a:r>
              <a:rPr kumimoji="0" lang="sv-SE" sz="1900" b="0" i="0" u="none" strike="noStrike" kern="1200" cap="none" spc="0" normalizeH="0" baseline="0" noProof="0" err="1">
                <a:ln>
                  <a:noFill/>
                </a:ln>
                <a:solidFill>
                  <a:prstClr val="black"/>
                </a:solidFill>
                <a:effectLst/>
                <a:uLnTx/>
                <a:uFillTx/>
                <a:ea typeface="+mn-ea"/>
                <a:cs typeface="+mn-cs"/>
              </a:rPr>
              <a:t>appen</a:t>
            </a:r>
            <a:r>
              <a:rPr kumimoji="0" lang="sv-SE" sz="1900" b="0" i="0" u="none" strike="noStrike" kern="1200" cap="none" spc="0" normalizeH="0" baseline="0" noProof="0">
                <a:ln>
                  <a:noFill/>
                </a:ln>
                <a:solidFill>
                  <a:prstClr val="black"/>
                </a:solidFill>
                <a:effectLst/>
                <a:uLnTx/>
                <a:uFillTx/>
                <a:ea typeface="+mn-ea"/>
                <a:cs typeface="+mn-cs"/>
              </a:rPr>
              <a:t> och får rekommendation till vård</a:t>
            </a:r>
          </a:p>
        </p:txBody>
      </p:sp>
    </p:spTree>
    <p:extLst>
      <p:ext uri="{BB962C8B-B14F-4D97-AF65-F5344CB8AC3E}">
        <p14:creationId xmlns:p14="http://schemas.microsoft.com/office/powerpoint/2010/main" val="175221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a:t>Möjliga utfall</a:t>
            </a:r>
          </a:p>
        </p:txBody>
      </p:sp>
      <p:pic>
        <p:nvPicPr>
          <p:cNvPr id="5" name="Platshållare för innehåll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95800" y="2125689"/>
            <a:ext cx="4051405" cy="3254399"/>
          </a:xfrm>
          <a:prstGeom prst="rect">
            <a:avLst/>
          </a:prstGeom>
        </p:spPr>
      </p:pic>
      <p:sp>
        <p:nvSpPr>
          <p:cNvPr id="9" name="Bildtext 1 8"/>
          <p:cNvSpPr/>
          <p:nvPr/>
        </p:nvSpPr>
        <p:spPr>
          <a:xfrm>
            <a:off x="706754" y="1882601"/>
            <a:ext cx="2207648" cy="1507719"/>
          </a:xfrm>
          <a:prstGeom prst="borderCallout1">
            <a:avLst>
              <a:gd name="adj1" fmla="val 45001"/>
              <a:gd name="adj2" fmla="val 104180"/>
              <a:gd name="adj3" fmla="val 89870"/>
              <a:gd name="adj4" fmla="val 1477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white"/>
                </a:solidFill>
                <a:effectLst/>
                <a:uLnTx/>
                <a:uFillTx/>
                <a:latin typeface="Arial"/>
                <a:ea typeface="+mn-ea"/>
                <a:cs typeface="+mn-cs"/>
              </a:rPr>
              <a:t>Ring 112</a:t>
            </a:r>
          </a:p>
        </p:txBody>
      </p:sp>
      <p:sp>
        <p:nvSpPr>
          <p:cNvPr id="10" name="Bildtext 1 9"/>
          <p:cNvSpPr/>
          <p:nvPr/>
        </p:nvSpPr>
        <p:spPr>
          <a:xfrm>
            <a:off x="706754" y="3994705"/>
            <a:ext cx="2207648" cy="1507719"/>
          </a:xfrm>
          <a:prstGeom prst="borderCallout1">
            <a:avLst>
              <a:gd name="adj1" fmla="val 45001"/>
              <a:gd name="adj2" fmla="val 104180"/>
              <a:gd name="adj3" fmla="val 19265"/>
              <a:gd name="adj4" fmla="val 15145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white"/>
                </a:solidFill>
                <a:effectLst/>
                <a:uLnTx/>
                <a:uFillTx/>
                <a:latin typeface="Arial"/>
                <a:ea typeface="+mn-ea"/>
                <a:cs typeface="+mn-cs"/>
              </a:rPr>
              <a:t>Digitalt besök</a:t>
            </a:r>
            <a:br>
              <a:rPr kumimoji="0" lang="sv-SE" sz="1900" b="0" i="0" u="none" strike="noStrike" kern="1200" cap="none" spc="0" normalizeH="0" baseline="0" noProof="0">
                <a:ln>
                  <a:noFill/>
                </a:ln>
                <a:solidFill>
                  <a:prstClr val="white"/>
                </a:solidFill>
                <a:effectLst/>
                <a:uLnTx/>
                <a:uFillTx/>
                <a:latin typeface="Arial"/>
                <a:ea typeface="+mn-ea"/>
                <a:cs typeface="+mn-cs"/>
              </a:rPr>
            </a:br>
            <a:r>
              <a:rPr kumimoji="0" lang="sv-SE" sz="1900" b="0" i="0" u="none" strike="noStrike" kern="1200" cap="none" spc="0" normalizeH="0" baseline="0" noProof="0">
                <a:ln>
                  <a:noFill/>
                </a:ln>
                <a:solidFill>
                  <a:prstClr val="white"/>
                </a:solidFill>
                <a:effectLst/>
                <a:uLnTx/>
                <a:uFillTx/>
                <a:latin typeface="Arial"/>
                <a:ea typeface="+mn-ea"/>
                <a:cs typeface="+mn-cs"/>
              </a:rPr>
              <a:t>- </a:t>
            </a:r>
            <a:r>
              <a:rPr kumimoji="0" lang="sv-SE" sz="1900" b="0" i="0" u="none" strike="noStrike" kern="1200" cap="none" spc="0" normalizeH="0" baseline="0" noProof="0" err="1">
                <a:ln>
                  <a:noFill/>
                </a:ln>
                <a:solidFill>
                  <a:prstClr val="white"/>
                </a:solidFill>
                <a:effectLst/>
                <a:uLnTx/>
                <a:uFillTx/>
                <a:latin typeface="Arial"/>
                <a:ea typeface="+mn-ea"/>
                <a:cs typeface="+mn-cs"/>
              </a:rPr>
              <a:t>Drop</a:t>
            </a:r>
            <a:r>
              <a:rPr kumimoji="0" lang="sv-SE" sz="1900" b="0" i="0" u="none" strike="noStrike" kern="1200" cap="none" spc="0" normalizeH="0" baseline="0" noProof="0">
                <a:ln>
                  <a:noFill/>
                </a:ln>
                <a:solidFill>
                  <a:prstClr val="white"/>
                </a:solidFill>
                <a:effectLst/>
                <a:uLnTx/>
                <a:uFillTx/>
                <a:latin typeface="Arial"/>
                <a:ea typeface="+mn-ea"/>
                <a:cs typeface="+mn-cs"/>
              </a:rPr>
              <a:t> 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white"/>
                </a:solidFill>
                <a:effectLst/>
                <a:uLnTx/>
                <a:uFillTx/>
                <a:latin typeface="Arial"/>
                <a:ea typeface="+mn-ea"/>
                <a:cs typeface="+mn-cs"/>
              </a:rPr>
              <a:t>- Bokad tid</a:t>
            </a:r>
          </a:p>
        </p:txBody>
      </p:sp>
      <p:sp>
        <p:nvSpPr>
          <p:cNvPr id="12" name="Bildtext 1 11"/>
          <p:cNvSpPr/>
          <p:nvPr/>
        </p:nvSpPr>
        <p:spPr>
          <a:xfrm>
            <a:off x="9481561" y="1450878"/>
            <a:ext cx="2207648" cy="1507719"/>
          </a:xfrm>
          <a:prstGeom prst="borderCallout1">
            <a:avLst>
              <a:gd name="adj1" fmla="val 58579"/>
              <a:gd name="adj2" fmla="val -4624"/>
              <a:gd name="adj3" fmla="val 97112"/>
              <a:gd name="adj4" fmla="val -4575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white"/>
                </a:solidFill>
                <a:effectLst/>
                <a:uLnTx/>
                <a:uFillTx/>
                <a:latin typeface="Arial"/>
                <a:ea typeface="+mn-ea"/>
                <a:cs typeface="+mn-cs"/>
              </a:rPr>
              <a:t>Fysiskt besök</a:t>
            </a:r>
            <a:br>
              <a:rPr kumimoji="0" lang="sv-SE" sz="1900" b="0" i="0" u="none" strike="noStrike" kern="1200" cap="none" spc="0" normalizeH="0" baseline="0" noProof="0">
                <a:ln>
                  <a:noFill/>
                </a:ln>
                <a:solidFill>
                  <a:prstClr val="white"/>
                </a:solidFill>
                <a:effectLst/>
                <a:uLnTx/>
                <a:uFillTx/>
                <a:latin typeface="Arial"/>
                <a:ea typeface="+mn-ea"/>
                <a:cs typeface="+mn-cs"/>
              </a:rPr>
            </a:br>
            <a:r>
              <a:rPr kumimoji="0" lang="sv-SE" sz="1900" b="0" i="0" u="none" strike="noStrike" kern="1200" cap="none" spc="0" normalizeH="0" baseline="0" noProof="0">
                <a:ln>
                  <a:noFill/>
                </a:ln>
                <a:solidFill>
                  <a:prstClr val="white"/>
                </a:solidFill>
                <a:effectLst/>
                <a:uLnTx/>
                <a:uFillTx/>
                <a:latin typeface="Arial"/>
                <a:ea typeface="+mn-ea"/>
                <a:cs typeface="+mn-cs"/>
              </a:rPr>
              <a:t>- </a:t>
            </a:r>
            <a:r>
              <a:rPr kumimoji="0" lang="sv-SE" sz="1900" b="0" i="0" u="none" strike="noStrike" kern="1200" cap="none" spc="0" normalizeH="0" baseline="0" noProof="0" err="1">
                <a:ln>
                  <a:noFill/>
                </a:ln>
                <a:solidFill>
                  <a:prstClr val="white"/>
                </a:solidFill>
                <a:effectLst/>
                <a:uLnTx/>
                <a:uFillTx/>
                <a:latin typeface="Arial"/>
                <a:ea typeface="+mn-ea"/>
                <a:cs typeface="+mn-cs"/>
              </a:rPr>
              <a:t>Drop</a:t>
            </a:r>
            <a:r>
              <a:rPr kumimoji="0" lang="sv-SE" sz="1900" b="0" i="0" u="none" strike="noStrike" kern="1200" cap="none" spc="0" normalizeH="0" baseline="0" noProof="0">
                <a:ln>
                  <a:noFill/>
                </a:ln>
                <a:solidFill>
                  <a:prstClr val="white"/>
                </a:solidFill>
                <a:effectLst/>
                <a:uLnTx/>
                <a:uFillTx/>
                <a:latin typeface="Arial"/>
                <a:ea typeface="+mn-ea"/>
                <a:cs typeface="+mn-cs"/>
              </a:rPr>
              <a:t> 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white"/>
                </a:solidFill>
                <a:effectLst/>
                <a:uLnTx/>
                <a:uFillTx/>
                <a:latin typeface="Arial"/>
                <a:ea typeface="+mn-ea"/>
                <a:cs typeface="+mn-cs"/>
              </a:rPr>
              <a:t>- Bokad tid</a:t>
            </a:r>
          </a:p>
        </p:txBody>
      </p:sp>
      <p:sp>
        <p:nvSpPr>
          <p:cNvPr id="13" name="Bildtext 1 12"/>
          <p:cNvSpPr/>
          <p:nvPr/>
        </p:nvSpPr>
        <p:spPr>
          <a:xfrm>
            <a:off x="9481561" y="4225537"/>
            <a:ext cx="2207648" cy="1507719"/>
          </a:xfrm>
          <a:prstGeom prst="borderCallout1">
            <a:avLst>
              <a:gd name="adj1" fmla="val 58579"/>
              <a:gd name="adj2" fmla="val -4624"/>
              <a:gd name="adj3" fmla="val 7498"/>
              <a:gd name="adj4" fmla="val -4698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Egenvårdsråd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och/eller</a:t>
            </a:r>
            <a:br>
              <a:rPr kumimoji="0" lang="sv-SE" sz="2000" b="0" i="0" u="none" strike="noStrike" kern="1200" cap="none" spc="0" normalizeH="0" baseline="0" noProof="0">
                <a:ln>
                  <a:noFill/>
                </a:ln>
                <a:solidFill>
                  <a:prstClr val="white"/>
                </a:solidFill>
                <a:effectLst/>
                <a:uLnTx/>
                <a:uFillTx/>
                <a:latin typeface="Arial"/>
                <a:ea typeface="+mn-ea"/>
                <a:cs typeface="+mn-cs"/>
              </a:rPr>
            </a:br>
            <a:r>
              <a:rPr kumimoji="0" lang="sv-SE" sz="2000" b="0" i="0" u="none" strike="noStrike" kern="1200" cap="none" spc="0" normalizeH="0" baseline="0" noProof="0">
                <a:ln>
                  <a:noFill/>
                </a:ln>
                <a:solidFill>
                  <a:prstClr val="white"/>
                </a:solidFill>
                <a:effectLst/>
                <a:uLnTx/>
                <a:uFillTx/>
                <a:latin typeface="Arial"/>
                <a:ea typeface="+mn-ea"/>
                <a:cs typeface="+mn-cs"/>
              </a:rPr>
              <a:t>chatt med vårdpersonal</a:t>
            </a:r>
          </a:p>
        </p:txBody>
      </p:sp>
    </p:spTree>
    <p:extLst>
      <p:ext uri="{BB962C8B-B14F-4D97-AF65-F5344CB8AC3E}">
        <p14:creationId xmlns:p14="http://schemas.microsoft.com/office/powerpoint/2010/main" val="3142358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br>
              <a:rPr lang="sv-SE"/>
            </a:br>
            <a:r>
              <a:rPr lang="sv-SE"/>
              <a:t>Hanteringstider</a:t>
            </a:r>
          </a:p>
        </p:txBody>
      </p:sp>
      <p:graphicFrame>
        <p:nvGraphicFramePr>
          <p:cNvPr id="5" name="Tabell 4"/>
          <p:cNvGraphicFramePr>
            <a:graphicFrameLocks noGrp="1"/>
          </p:cNvGraphicFramePr>
          <p:nvPr/>
        </p:nvGraphicFramePr>
        <p:xfrm>
          <a:off x="695400" y="2780928"/>
          <a:ext cx="10786744" cy="1025062"/>
        </p:xfrm>
        <a:graphic>
          <a:graphicData uri="http://schemas.openxmlformats.org/drawingml/2006/table">
            <a:tbl>
              <a:tblPr firstRow="1" bandRow="1">
                <a:tableStyleId>{5C22544A-7EE6-4342-B048-85BDC9FD1C3A}</a:tableStyleId>
              </a:tblPr>
              <a:tblGrid>
                <a:gridCol w="1666036">
                  <a:extLst>
                    <a:ext uri="{9D8B030D-6E8A-4147-A177-3AD203B41FA5}">
                      <a16:colId xmlns:a16="http://schemas.microsoft.com/office/drawing/2014/main" val="3281385162"/>
                    </a:ext>
                  </a:extLst>
                </a:gridCol>
                <a:gridCol w="760059">
                  <a:extLst>
                    <a:ext uri="{9D8B030D-6E8A-4147-A177-3AD203B41FA5}">
                      <a16:colId xmlns:a16="http://schemas.microsoft.com/office/drawing/2014/main" val="1762118318"/>
                    </a:ext>
                  </a:extLst>
                </a:gridCol>
                <a:gridCol w="760059">
                  <a:extLst>
                    <a:ext uri="{9D8B030D-6E8A-4147-A177-3AD203B41FA5}">
                      <a16:colId xmlns:a16="http://schemas.microsoft.com/office/drawing/2014/main" val="3211685593"/>
                    </a:ext>
                  </a:extLst>
                </a:gridCol>
                <a:gridCol w="775502">
                  <a:extLst>
                    <a:ext uri="{9D8B030D-6E8A-4147-A177-3AD203B41FA5}">
                      <a16:colId xmlns:a16="http://schemas.microsoft.com/office/drawing/2014/main" val="633295409"/>
                    </a:ext>
                  </a:extLst>
                </a:gridCol>
                <a:gridCol w="744616">
                  <a:extLst>
                    <a:ext uri="{9D8B030D-6E8A-4147-A177-3AD203B41FA5}">
                      <a16:colId xmlns:a16="http://schemas.microsoft.com/office/drawing/2014/main" val="251629652"/>
                    </a:ext>
                  </a:extLst>
                </a:gridCol>
                <a:gridCol w="760059">
                  <a:extLst>
                    <a:ext uri="{9D8B030D-6E8A-4147-A177-3AD203B41FA5}">
                      <a16:colId xmlns:a16="http://schemas.microsoft.com/office/drawing/2014/main" val="3820662119"/>
                    </a:ext>
                  </a:extLst>
                </a:gridCol>
                <a:gridCol w="760059">
                  <a:extLst>
                    <a:ext uri="{9D8B030D-6E8A-4147-A177-3AD203B41FA5}">
                      <a16:colId xmlns:a16="http://schemas.microsoft.com/office/drawing/2014/main" val="2692602575"/>
                    </a:ext>
                  </a:extLst>
                </a:gridCol>
                <a:gridCol w="760059">
                  <a:extLst>
                    <a:ext uri="{9D8B030D-6E8A-4147-A177-3AD203B41FA5}">
                      <a16:colId xmlns:a16="http://schemas.microsoft.com/office/drawing/2014/main" val="1133655077"/>
                    </a:ext>
                  </a:extLst>
                </a:gridCol>
                <a:gridCol w="760059">
                  <a:extLst>
                    <a:ext uri="{9D8B030D-6E8A-4147-A177-3AD203B41FA5}">
                      <a16:colId xmlns:a16="http://schemas.microsoft.com/office/drawing/2014/main" val="2646390263"/>
                    </a:ext>
                  </a:extLst>
                </a:gridCol>
                <a:gridCol w="760059">
                  <a:extLst>
                    <a:ext uri="{9D8B030D-6E8A-4147-A177-3AD203B41FA5}">
                      <a16:colId xmlns:a16="http://schemas.microsoft.com/office/drawing/2014/main" val="407606624"/>
                    </a:ext>
                  </a:extLst>
                </a:gridCol>
                <a:gridCol w="760059">
                  <a:extLst>
                    <a:ext uri="{9D8B030D-6E8A-4147-A177-3AD203B41FA5}">
                      <a16:colId xmlns:a16="http://schemas.microsoft.com/office/drawing/2014/main" val="328287823"/>
                    </a:ext>
                  </a:extLst>
                </a:gridCol>
                <a:gridCol w="760059">
                  <a:extLst>
                    <a:ext uri="{9D8B030D-6E8A-4147-A177-3AD203B41FA5}">
                      <a16:colId xmlns:a16="http://schemas.microsoft.com/office/drawing/2014/main" val="3653637367"/>
                    </a:ext>
                  </a:extLst>
                </a:gridCol>
                <a:gridCol w="760059">
                  <a:extLst>
                    <a:ext uri="{9D8B030D-6E8A-4147-A177-3AD203B41FA5}">
                      <a16:colId xmlns:a16="http://schemas.microsoft.com/office/drawing/2014/main" val="2165905967"/>
                    </a:ext>
                  </a:extLst>
                </a:gridCol>
              </a:tblGrid>
              <a:tr h="431458">
                <a:tc>
                  <a:txBody>
                    <a:bodyPr/>
                    <a:lstStyle/>
                    <a:p>
                      <a:r>
                        <a:rPr lang="sv-SE"/>
                        <a:t>PRIO</a:t>
                      </a:r>
                    </a:p>
                  </a:txBody>
                  <a:tcPr/>
                </a:tc>
                <a:tc>
                  <a:txBody>
                    <a:bodyPr/>
                    <a:lstStyle/>
                    <a:p>
                      <a:pPr algn="ctr"/>
                      <a:r>
                        <a:rPr lang="sv-SE"/>
                        <a:t>1</a:t>
                      </a:r>
                    </a:p>
                  </a:txBody>
                  <a:tcPr>
                    <a:solidFill>
                      <a:srgbClr val="FF0000"/>
                    </a:solidFill>
                  </a:tcPr>
                </a:tc>
                <a:tc>
                  <a:txBody>
                    <a:bodyPr/>
                    <a:lstStyle/>
                    <a:p>
                      <a:pPr algn="ctr"/>
                      <a:r>
                        <a:rPr lang="sv-SE"/>
                        <a:t>2</a:t>
                      </a:r>
                    </a:p>
                  </a:txBody>
                  <a:tcPr>
                    <a:solidFill>
                      <a:srgbClr val="FF6600"/>
                    </a:solidFill>
                  </a:tcPr>
                </a:tc>
                <a:tc>
                  <a:txBody>
                    <a:bodyPr/>
                    <a:lstStyle/>
                    <a:p>
                      <a:pPr algn="ctr"/>
                      <a:r>
                        <a:rPr lang="sv-SE"/>
                        <a:t>3</a:t>
                      </a:r>
                    </a:p>
                  </a:txBody>
                  <a:tcPr>
                    <a:solidFill>
                      <a:srgbClr val="FF6600"/>
                    </a:solidFill>
                  </a:tcPr>
                </a:tc>
                <a:tc>
                  <a:txBody>
                    <a:bodyPr/>
                    <a:lstStyle/>
                    <a:p>
                      <a:pPr algn="ctr"/>
                      <a:r>
                        <a:rPr lang="sv-SE"/>
                        <a:t>4</a:t>
                      </a:r>
                    </a:p>
                  </a:txBody>
                  <a:tcPr>
                    <a:solidFill>
                      <a:srgbClr val="FF6600"/>
                    </a:solidFill>
                  </a:tcPr>
                </a:tc>
                <a:tc>
                  <a:txBody>
                    <a:bodyPr/>
                    <a:lstStyle/>
                    <a:p>
                      <a:pPr algn="ctr"/>
                      <a:r>
                        <a:rPr lang="sv-SE"/>
                        <a:t>5</a:t>
                      </a:r>
                    </a:p>
                  </a:txBody>
                  <a:tcPr>
                    <a:solidFill>
                      <a:schemeClr val="accent4"/>
                    </a:solidFill>
                  </a:tcPr>
                </a:tc>
                <a:tc>
                  <a:txBody>
                    <a:bodyPr/>
                    <a:lstStyle/>
                    <a:p>
                      <a:pPr algn="ctr"/>
                      <a:r>
                        <a:rPr lang="sv-SE"/>
                        <a:t>6</a:t>
                      </a:r>
                    </a:p>
                  </a:txBody>
                  <a:tcPr>
                    <a:solidFill>
                      <a:schemeClr val="accent4"/>
                    </a:solidFill>
                  </a:tcPr>
                </a:tc>
                <a:tc>
                  <a:txBody>
                    <a:bodyPr/>
                    <a:lstStyle/>
                    <a:p>
                      <a:pPr algn="ctr"/>
                      <a:r>
                        <a:rPr lang="sv-SE"/>
                        <a:t>7</a:t>
                      </a:r>
                    </a:p>
                  </a:txBody>
                  <a:tcPr>
                    <a:solidFill>
                      <a:srgbClr val="92D050"/>
                    </a:solidFill>
                  </a:tcPr>
                </a:tc>
                <a:tc>
                  <a:txBody>
                    <a:bodyPr/>
                    <a:lstStyle/>
                    <a:p>
                      <a:pPr algn="ctr"/>
                      <a:r>
                        <a:rPr lang="sv-SE"/>
                        <a:t>8</a:t>
                      </a:r>
                    </a:p>
                  </a:txBody>
                  <a:tcPr>
                    <a:solidFill>
                      <a:srgbClr val="92D050"/>
                    </a:solidFill>
                  </a:tcPr>
                </a:tc>
                <a:tc>
                  <a:txBody>
                    <a:bodyPr/>
                    <a:lstStyle/>
                    <a:p>
                      <a:pPr algn="ctr"/>
                      <a:r>
                        <a:rPr lang="sv-SE"/>
                        <a:t>9</a:t>
                      </a:r>
                    </a:p>
                  </a:txBody>
                  <a:tcPr>
                    <a:solidFill>
                      <a:srgbClr val="92D050"/>
                    </a:solidFill>
                  </a:tcPr>
                </a:tc>
                <a:tc>
                  <a:txBody>
                    <a:bodyPr/>
                    <a:lstStyle/>
                    <a:p>
                      <a:pPr algn="ctr"/>
                      <a:r>
                        <a:rPr lang="sv-SE"/>
                        <a:t>10</a:t>
                      </a:r>
                    </a:p>
                  </a:txBody>
                  <a:tcPr>
                    <a:solidFill>
                      <a:srgbClr val="92D050"/>
                    </a:solidFill>
                  </a:tcPr>
                </a:tc>
                <a:tc>
                  <a:txBody>
                    <a:bodyPr/>
                    <a:lstStyle/>
                    <a:p>
                      <a:pPr algn="ctr"/>
                      <a:r>
                        <a:rPr lang="sv-SE"/>
                        <a:t>11</a:t>
                      </a:r>
                    </a:p>
                  </a:txBody>
                  <a:tcPr>
                    <a:solidFill>
                      <a:srgbClr val="92D050"/>
                    </a:solidFill>
                  </a:tcPr>
                </a:tc>
                <a:tc>
                  <a:txBody>
                    <a:bodyPr/>
                    <a:lstStyle/>
                    <a:p>
                      <a:pPr algn="ctr"/>
                      <a:r>
                        <a:rPr lang="sv-SE"/>
                        <a:t>12</a:t>
                      </a:r>
                    </a:p>
                  </a:txBody>
                  <a:tcPr/>
                </a:tc>
                <a:extLst>
                  <a:ext uri="{0D108BD9-81ED-4DB2-BD59-A6C34878D82A}">
                    <a16:rowId xmlns:a16="http://schemas.microsoft.com/office/drawing/2014/main" val="3114816497"/>
                  </a:ext>
                </a:extLst>
              </a:tr>
              <a:tr h="593604">
                <a:tc>
                  <a:txBody>
                    <a:bodyPr/>
                    <a:lstStyle/>
                    <a:p>
                      <a:r>
                        <a:rPr lang="sv-SE" sz="1000" b="1"/>
                        <a:t>Ska</a:t>
                      </a:r>
                      <a:r>
                        <a:rPr lang="sv-SE" sz="1000" b="1" baseline="0"/>
                        <a:t> omhändertas inom</a:t>
                      </a:r>
                      <a:endParaRPr lang="sv-SE" sz="1000" b="1"/>
                    </a:p>
                  </a:txBody>
                  <a:tcPr anchor="ctr"/>
                </a:tc>
                <a:tc>
                  <a:txBody>
                    <a:bodyPr/>
                    <a:lstStyle/>
                    <a:p>
                      <a:pPr algn="ctr" fontAlgn="b"/>
                      <a:r>
                        <a:rPr lang="sv-SE" sz="1100" u="none" strike="noStrike">
                          <a:effectLst/>
                          <a:latin typeface="+mn-lt"/>
                        </a:rPr>
                        <a:t>  Omedelbart</a:t>
                      </a:r>
                    </a:p>
                    <a:p>
                      <a:pPr algn="ctr" fontAlgn="b"/>
                      <a:endParaRPr lang="sv-SE" sz="1100" b="0" i="0" u="none" strike="noStrike">
                        <a:solidFill>
                          <a:srgbClr val="000000"/>
                        </a:solidFill>
                        <a:effectLst/>
                        <a:latin typeface="+mn-lt"/>
                      </a:endParaRPr>
                    </a:p>
                  </a:txBody>
                  <a:tcPr marL="7286" marR="7286" marT="7286" marB="0" anchor="ctr">
                    <a:solidFill>
                      <a:srgbClr val="FF0000"/>
                    </a:solidFill>
                  </a:tcPr>
                </a:tc>
                <a:tc>
                  <a:txBody>
                    <a:bodyPr/>
                    <a:lstStyle/>
                    <a:p>
                      <a:pPr algn="ctr" fontAlgn="b"/>
                      <a:r>
                        <a:rPr lang="sv-SE" sz="1100" u="none" strike="noStrike">
                          <a:effectLst/>
                          <a:latin typeface="+mn-lt"/>
                        </a:rPr>
                        <a:t>10 min</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30 min</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2 h</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8 h</a:t>
                      </a:r>
                      <a:endParaRPr lang="sv-SE" sz="1100" b="0" i="0" u="none" strike="noStrike">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a:effectLst/>
                          <a:latin typeface="+mn-lt"/>
                        </a:rPr>
                        <a:t>24 h</a:t>
                      </a:r>
                      <a:endParaRPr lang="sv-SE" sz="1100" b="0" i="0" u="none" strike="noStrike">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a:effectLst/>
                          <a:latin typeface="+mn-lt"/>
                        </a:rPr>
                        <a:t>48 h</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72 h</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7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30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90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Egenvård</a:t>
                      </a:r>
                      <a:endParaRPr lang="sv-SE" sz="1100" b="0" i="0" u="none" strike="noStrike">
                        <a:solidFill>
                          <a:srgbClr val="000000"/>
                        </a:solidFill>
                        <a:effectLst/>
                        <a:latin typeface="+mn-lt"/>
                      </a:endParaRPr>
                    </a:p>
                  </a:txBody>
                  <a:tcPr marL="7286" marR="7286" marT="7286" marB="0" anchor="ctr"/>
                </a:tc>
                <a:extLst>
                  <a:ext uri="{0D108BD9-81ED-4DB2-BD59-A6C34878D82A}">
                    <a16:rowId xmlns:a16="http://schemas.microsoft.com/office/drawing/2014/main" val="901217271"/>
                  </a:ext>
                </a:extLst>
              </a:tr>
            </a:tbl>
          </a:graphicData>
        </a:graphic>
      </p:graphicFrame>
      <p:sp>
        <p:nvSpPr>
          <p:cNvPr id="6" name="textruta 5"/>
          <p:cNvSpPr txBox="1"/>
          <p:nvPr/>
        </p:nvSpPr>
        <p:spPr>
          <a:xfrm>
            <a:off x="3624246" y="4427179"/>
            <a:ext cx="1356462"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Skyndsamt</a:t>
            </a:r>
          </a:p>
        </p:txBody>
      </p:sp>
      <p:sp>
        <p:nvSpPr>
          <p:cNvPr id="7" name="textruta 6"/>
          <p:cNvSpPr txBox="1"/>
          <p:nvPr/>
        </p:nvSpPr>
        <p:spPr>
          <a:xfrm>
            <a:off x="5261798" y="4427179"/>
            <a:ext cx="1915845"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Närmsta dygnet</a:t>
            </a:r>
          </a:p>
        </p:txBody>
      </p:sp>
      <p:sp>
        <p:nvSpPr>
          <p:cNvPr id="8" name="textruta 7"/>
          <p:cNvSpPr txBox="1"/>
          <p:nvPr/>
        </p:nvSpPr>
        <p:spPr>
          <a:xfrm>
            <a:off x="7613780" y="4427179"/>
            <a:ext cx="2610971"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Vardag närmaste tiden</a:t>
            </a:r>
          </a:p>
        </p:txBody>
      </p:sp>
      <p:sp>
        <p:nvSpPr>
          <p:cNvPr id="9" name="Vänster klammerparentes 8"/>
          <p:cNvSpPr/>
          <p:nvPr/>
        </p:nvSpPr>
        <p:spPr>
          <a:xfrm rot="16200000">
            <a:off x="4097791" y="3028499"/>
            <a:ext cx="311696" cy="22174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0" name="Vänster klammerparentes 9"/>
          <p:cNvSpPr/>
          <p:nvPr/>
        </p:nvSpPr>
        <p:spPr>
          <a:xfrm rot="16200000">
            <a:off x="5991940" y="3380982"/>
            <a:ext cx="311697" cy="15125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1" name="Vänster klammerparentes 10"/>
          <p:cNvSpPr/>
          <p:nvPr/>
        </p:nvSpPr>
        <p:spPr>
          <a:xfrm rot="16200000">
            <a:off x="8662642" y="2250010"/>
            <a:ext cx="311697" cy="37744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2" name="Vänster klammerparentes 11"/>
          <p:cNvSpPr/>
          <p:nvPr/>
        </p:nvSpPr>
        <p:spPr>
          <a:xfrm rot="16200000">
            <a:off x="10967767" y="3763970"/>
            <a:ext cx="309034" cy="749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ruta 12"/>
          <p:cNvSpPr txBox="1"/>
          <p:nvPr/>
        </p:nvSpPr>
        <p:spPr>
          <a:xfrm>
            <a:off x="10648016" y="4427178"/>
            <a:ext cx="1016368"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Avvakta</a:t>
            </a:r>
          </a:p>
        </p:txBody>
      </p:sp>
      <p:sp>
        <p:nvSpPr>
          <p:cNvPr id="14" name="Vänster klammerparentes 13"/>
          <p:cNvSpPr/>
          <p:nvPr/>
        </p:nvSpPr>
        <p:spPr>
          <a:xfrm rot="16200000">
            <a:off x="2586268" y="3772020"/>
            <a:ext cx="309034" cy="749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5" name="textruta 14"/>
          <p:cNvSpPr txBox="1"/>
          <p:nvPr/>
        </p:nvSpPr>
        <p:spPr>
          <a:xfrm>
            <a:off x="2461384" y="4427177"/>
            <a:ext cx="579005"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112</a:t>
            </a:r>
          </a:p>
        </p:txBody>
      </p:sp>
    </p:spTree>
    <p:extLst>
      <p:ext uri="{BB962C8B-B14F-4D97-AF65-F5344CB8AC3E}">
        <p14:creationId xmlns:p14="http://schemas.microsoft.com/office/powerpoint/2010/main" val="2046496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endParaRPr lang="sv-SE" sz="2400"/>
          </a:p>
          <a:p>
            <a:r>
              <a:rPr lang="sv-SE" sz="2400"/>
              <a:t>Assisterad triage innebär att invånaren får hjälp att genomföra en triage i </a:t>
            </a:r>
            <a:br>
              <a:rPr lang="sv-SE" sz="2400"/>
            </a:br>
            <a:r>
              <a:rPr lang="sv-SE" sz="2400"/>
              <a:t>Min vård Gävleborg. </a:t>
            </a:r>
          </a:p>
          <a:p>
            <a:endParaRPr lang="sv-SE" sz="2400"/>
          </a:p>
          <a:p>
            <a:r>
              <a:rPr lang="sv-SE" sz="2400"/>
              <a:t>Hos Region Gävleborg är det i nuläget endast 1177 på telefon som använder assisterad </a:t>
            </a:r>
            <a:r>
              <a:rPr lang="sv-SE" sz="2400" err="1"/>
              <a:t>triage</a:t>
            </a:r>
            <a:r>
              <a:rPr lang="sv-SE" sz="2400"/>
              <a:t>. </a:t>
            </a:r>
            <a:br>
              <a:rPr lang="sv-SE" sz="2400"/>
            </a:br>
            <a:endParaRPr lang="sv-SE" sz="2400"/>
          </a:p>
          <a:p>
            <a:endParaRPr lang="sv-SE" sz="2400"/>
          </a:p>
          <a:p>
            <a:endParaRPr lang="sv-SE"/>
          </a:p>
        </p:txBody>
      </p:sp>
      <p:pic>
        <p:nvPicPr>
          <p:cNvPr id="5" name="Platshållare för innehåll 4"/>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6792000" y="0"/>
            <a:ext cx="5400000" cy="6858000"/>
          </a:xfrm>
        </p:spPr>
      </p:pic>
      <p:sp>
        <p:nvSpPr>
          <p:cNvPr id="2" name="Rubrik 1"/>
          <p:cNvSpPr>
            <a:spLocks noGrp="1"/>
          </p:cNvSpPr>
          <p:nvPr>
            <p:ph type="title"/>
          </p:nvPr>
        </p:nvSpPr>
        <p:spPr/>
        <p:txBody>
          <a:bodyPr/>
          <a:lstStyle/>
          <a:p>
            <a:br>
              <a:rPr lang="sv-SE"/>
            </a:br>
            <a:r>
              <a:rPr lang="sv-SE"/>
              <a:t>Assisterad triage</a:t>
            </a:r>
          </a:p>
        </p:txBody>
      </p:sp>
    </p:spTree>
    <p:extLst>
      <p:ext uri="{BB962C8B-B14F-4D97-AF65-F5344CB8AC3E}">
        <p14:creationId xmlns:p14="http://schemas.microsoft.com/office/powerpoint/2010/main" val="1690094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type="subTitle" idx="1"/>
          </p:nvPr>
        </p:nvSpPr>
        <p:spPr/>
        <p:txBody>
          <a:bodyPr/>
          <a:lstStyle/>
          <a:p>
            <a:pPr marL="342900" indent="-342900">
              <a:buFont typeface="Arial" panose="020B0604020202020204" pitchFamily="34" charset="0"/>
              <a:buChar char="•"/>
            </a:pPr>
            <a:r>
              <a:rPr lang="sv-SE" sz="2400"/>
              <a:t>För att ge patienten samma bedömning oavsett kontaktväg </a:t>
            </a:r>
            <a:br>
              <a:rPr lang="sv-SE" sz="2400"/>
            </a:br>
            <a:endParaRPr lang="sv-SE" sz="2400"/>
          </a:p>
          <a:p>
            <a:pPr marL="342900" indent="-342900">
              <a:buFont typeface="Arial" panose="020B0604020202020204" pitchFamily="34" charset="0"/>
              <a:buChar char="•"/>
            </a:pPr>
            <a:r>
              <a:rPr lang="sv-SE" sz="2400"/>
              <a:t>För att ge patienten samma rättigheter oavsett kontaktväg </a:t>
            </a:r>
            <a:br>
              <a:rPr lang="sv-SE" sz="2400"/>
            </a:br>
            <a:endParaRPr lang="sv-SE" sz="2400"/>
          </a:p>
          <a:p>
            <a:pPr marL="342900" indent="-342900">
              <a:buFont typeface="Arial" panose="020B0604020202020204" pitchFamily="34" charset="0"/>
              <a:buChar char="•"/>
            </a:pPr>
            <a:r>
              <a:rPr lang="sv-SE" sz="2400"/>
              <a:t>För att på ett lättare och bättre sätt kunna kvalitetssäkra vår rådgivning</a:t>
            </a:r>
          </a:p>
          <a:p>
            <a:endParaRPr lang="sv-SE"/>
          </a:p>
        </p:txBody>
      </p:sp>
      <p:sp>
        <p:nvSpPr>
          <p:cNvPr id="2" name="Rubrik 1"/>
          <p:cNvSpPr>
            <a:spLocks noGrp="1"/>
          </p:cNvSpPr>
          <p:nvPr>
            <p:ph type="title"/>
          </p:nvPr>
        </p:nvSpPr>
        <p:spPr/>
        <p:txBody>
          <a:bodyPr>
            <a:normAutofit fontScale="90000"/>
          </a:bodyPr>
          <a:lstStyle/>
          <a:p>
            <a:br>
              <a:rPr lang="sv-SE"/>
            </a:br>
            <a:r>
              <a:rPr lang="sv-SE"/>
              <a:t>Varför assisterad triage?</a:t>
            </a:r>
          </a:p>
        </p:txBody>
      </p:sp>
      <p:pic>
        <p:nvPicPr>
          <p:cNvPr id="8" name="Platshållare för bild 7" descr="En bild som visar Människoansikte, person, klädsel, inomhus&#10;&#10;Automatiskt genererad beskrivning">
            <a:extLst>
              <a:ext uri="{FF2B5EF4-FFF2-40B4-BE49-F238E27FC236}">
                <a16:creationId xmlns:a16="http://schemas.microsoft.com/office/drawing/2014/main" id="{E7C6CDD4-8449-CE91-9668-180C8E99ECF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69405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4"/>
          <p:cNvGraphicFramePr>
            <a:graphicFrameLocks/>
          </p:cNvGraphicFramePr>
          <p:nvPr/>
        </p:nvGraphicFramePr>
        <p:xfrm>
          <a:off x="-816768" y="-531440"/>
          <a:ext cx="13897544" cy="789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ildtext 1 1"/>
          <p:cNvSpPr/>
          <p:nvPr/>
        </p:nvSpPr>
        <p:spPr>
          <a:xfrm>
            <a:off x="8616280" y="5373216"/>
            <a:ext cx="3312368" cy="1296144"/>
          </a:xfrm>
          <a:prstGeom prst="borderCallout1">
            <a:avLst>
              <a:gd name="adj1" fmla="val 53623"/>
              <a:gd name="adj2" fmla="val -5340"/>
              <a:gd name="adj3" fmla="val 70911"/>
              <a:gd name="adj4" fmla="val -7481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Patienten blir slussad till den mottagning som bäst kan hjälpa vid första kontakt</a:t>
            </a:r>
          </a:p>
        </p:txBody>
      </p:sp>
      <p:sp>
        <p:nvSpPr>
          <p:cNvPr id="4" name="Bildtext 1 3"/>
          <p:cNvSpPr/>
          <p:nvPr/>
        </p:nvSpPr>
        <p:spPr>
          <a:xfrm>
            <a:off x="767408" y="1988840"/>
            <a:ext cx="3240360" cy="1570484"/>
          </a:xfrm>
          <a:prstGeom prst="borderCallout1">
            <a:avLst>
              <a:gd name="adj1" fmla="val 54908"/>
              <a:gd name="adj2" fmla="val 104269"/>
              <a:gd name="adj3" fmla="val 82375"/>
              <a:gd name="adj4" fmla="val 141713"/>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Digitala patienter får bokningsbiljett</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Icke digitala patienter överlämnas via konsultation</a:t>
            </a:r>
          </a:p>
        </p:txBody>
      </p:sp>
      <p:sp>
        <p:nvSpPr>
          <p:cNvPr id="5" name="Bildtext 1 4"/>
          <p:cNvSpPr/>
          <p:nvPr/>
        </p:nvSpPr>
        <p:spPr>
          <a:xfrm>
            <a:off x="1559496" y="229716"/>
            <a:ext cx="3384376" cy="1543100"/>
          </a:xfrm>
          <a:prstGeom prst="borderCallout1">
            <a:avLst>
              <a:gd name="adj1" fmla="val 54690"/>
              <a:gd name="adj2" fmla="val 107177"/>
              <a:gd name="adj3" fmla="val 81769"/>
              <a:gd name="adj4" fmla="val 12549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Digitala patienter får hjälp via digitala eller fysiska besök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Icke digitala patienter får hjälp via telefonsamtal</a:t>
            </a:r>
          </a:p>
        </p:txBody>
      </p:sp>
      <p:sp>
        <p:nvSpPr>
          <p:cNvPr id="7" name="Bildtext 1 6"/>
          <p:cNvSpPr/>
          <p:nvPr/>
        </p:nvSpPr>
        <p:spPr>
          <a:xfrm>
            <a:off x="487760" y="3941440"/>
            <a:ext cx="3600400" cy="936104"/>
          </a:xfrm>
          <a:prstGeom prst="borderCallout1">
            <a:avLst>
              <a:gd name="adj1" fmla="val 54908"/>
              <a:gd name="adj2" fmla="val 104269"/>
              <a:gd name="adj3" fmla="val 86965"/>
              <a:gd name="adj4" fmla="val 12531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Samma frågor som i </a:t>
            </a:r>
            <a:r>
              <a:rPr kumimoji="0" lang="sv-SE" sz="1900" b="0" i="0" u="none" strike="noStrike" kern="1200" cap="none" spc="0" normalizeH="0" baseline="0" noProof="0" err="1">
                <a:ln>
                  <a:noFill/>
                </a:ln>
                <a:solidFill>
                  <a:prstClr val="black"/>
                </a:solidFill>
                <a:effectLst/>
                <a:uLnTx/>
                <a:uFillTx/>
                <a:ea typeface="+mn-ea"/>
                <a:cs typeface="+mn-cs"/>
              </a:rPr>
              <a:t>appen</a:t>
            </a:r>
            <a:endParaRPr kumimoji="0" lang="sv-SE" sz="1900" b="0" i="0" u="none" strike="noStrike" kern="1200" cap="none" spc="0" normalizeH="0" baseline="0" noProof="0">
              <a:ln>
                <a:noFill/>
              </a:ln>
              <a:solidFill>
                <a:prstClr val="black"/>
              </a:solidFill>
              <a:effectLst/>
              <a:uLnTx/>
              <a:uFillTx/>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Samma utfall som i </a:t>
            </a:r>
            <a:r>
              <a:rPr kumimoji="0" lang="sv-SE" sz="1900" b="0" i="0" u="none" strike="noStrike" kern="1200" cap="none" spc="0" normalizeH="0" baseline="0" noProof="0" err="1">
                <a:ln>
                  <a:noFill/>
                </a:ln>
                <a:solidFill>
                  <a:prstClr val="black"/>
                </a:solidFill>
                <a:effectLst/>
                <a:uLnTx/>
                <a:uFillTx/>
                <a:ea typeface="+mn-ea"/>
                <a:cs typeface="+mn-cs"/>
              </a:rPr>
              <a:t>appen</a:t>
            </a:r>
            <a:endParaRPr kumimoji="0" lang="sv-SE" sz="19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81980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550863" y="549275"/>
            <a:ext cx="11090275" cy="1439863"/>
          </a:xfrm>
        </p:spPr>
        <p:txBody>
          <a:bodyPr anchor="t">
            <a:normAutofit/>
          </a:bodyPr>
          <a:lstStyle/>
          <a:p>
            <a:br>
              <a:rPr lang="sv-SE"/>
            </a:br>
            <a:r>
              <a:rPr lang="sv-SE"/>
              <a:t>Viktigt att veta om konsultationer från 1177</a:t>
            </a:r>
          </a:p>
        </p:txBody>
      </p:sp>
      <p:sp>
        <p:nvSpPr>
          <p:cNvPr id="10" name="Platshållare för innehåll 3"/>
          <p:cNvSpPr>
            <a:spLocks noGrp="1"/>
          </p:cNvSpPr>
          <p:nvPr>
            <p:ph sz="quarter" idx="10"/>
          </p:nvPr>
        </p:nvSpPr>
        <p:spPr>
          <a:xfrm>
            <a:off x="550863" y="1989138"/>
            <a:ext cx="11090275" cy="4319587"/>
          </a:xfrm>
        </p:spPr>
        <p:txBody>
          <a:bodyPr>
            <a:normAutofit/>
          </a:bodyPr>
          <a:lstStyle/>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De skickas för att hälsocentral/mottagning ska ringa upp patient som behöver vård</a:t>
            </a:r>
          </a:p>
          <a:p>
            <a:pPr marL="342900" indent="-342900">
              <a:buFont typeface="Arial" panose="020B0604020202020204" pitchFamily="34" charset="0"/>
              <a:buChar char="•"/>
            </a:pPr>
            <a:r>
              <a:rPr lang="sv-SE"/>
              <a:t>De heter ”1177 anteckning”</a:t>
            </a:r>
          </a:p>
          <a:p>
            <a:pPr marL="342900" indent="-342900">
              <a:buFont typeface="Arial" panose="020B0604020202020204" pitchFamily="34" charset="0"/>
              <a:buChar char="•"/>
            </a:pPr>
            <a:r>
              <a:rPr lang="sv-SE"/>
              <a:t>De ska ses som överlämningar till hälsocentral/mottagning</a:t>
            </a:r>
          </a:p>
          <a:p>
            <a:pPr marL="342900" indent="-342900">
              <a:buFont typeface="Arial" panose="020B0604020202020204" pitchFamily="34" charset="0"/>
              <a:buChar char="•"/>
            </a:pPr>
            <a:r>
              <a:rPr lang="sv-SE"/>
              <a:t>De skickas alltid till den profession och enhet (hälsocentral/mottagning) som angivits i den assisterade triagen </a:t>
            </a:r>
          </a:p>
          <a:p>
            <a:pPr marL="342900" indent="-342900">
              <a:buFont typeface="Arial" panose="020B0604020202020204" pitchFamily="34" charset="0"/>
              <a:buChar char="•"/>
            </a:pPr>
            <a:r>
              <a:rPr lang="sv-SE"/>
              <a:t>De måste besvaras så att 1177 kan avsluta ärendet hos sig</a:t>
            </a:r>
          </a:p>
          <a:p>
            <a:pPr marL="342900" indent="-342900">
              <a:buFont typeface="Arial" panose="020B0604020202020204" pitchFamily="34" charset="0"/>
              <a:buChar char="•"/>
            </a:pPr>
            <a:endParaRPr lang="sv-SE"/>
          </a:p>
          <a:p>
            <a:br>
              <a:rPr lang="sv-SE"/>
            </a:br>
            <a:endParaRPr lang="sv-SE"/>
          </a:p>
        </p:txBody>
      </p:sp>
    </p:spTree>
    <p:extLst>
      <p:ext uri="{BB962C8B-B14F-4D97-AF65-F5344CB8AC3E}">
        <p14:creationId xmlns:p14="http://schemas.microsoft.com/office/powerpoint/2010/main" val="1380449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p:pic>
      <p:pic>
        <p:nvPicPr>
          <p:cNvPr id="3" name="Bildobjekt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12764" y="1546282"/>
            <a:ext cx="5256584" cy="3237874"/>
          </a:xfrm>
          <a:prstGeom prst="rect">
            <a:avLst/>
          </a:prstGeom>
        </p:spPr>
      </p:pic>
      <p:grpSp>
        <p:nvGrpSpPr>
          <p:cNvPr id="12" name="Grupp 11">
            <a:extLst>
              <a:ext uri="{FF2B5EF4-FFF2-40B4-BE49-F238E27FC236}">
                <a16:creationId xmlns:a16="http://schemas.microsoft.com/office/drawing/2014/main" id="{18C56C3C-F132-B8FB-219F-9A0A7884C07D}"/>
              </a:ext>
            </a:extLst>
          </p:cNvPr>
          <p:cNvGrpSpPr/>
          <p:nvPr/>
        </p:nvGrpSpPr>
        <p:grpSpPr>
          <a:xfrm>
            <a:off x="7941318" y="2617158"/>
            <a:ext cx="1727523" cy="3476138"/>
            <a:chOff x="7928543" y="2761174"/>
            <a:chExt cx="1847239" cy="3717032"/>
          </a:xfrm>
        </p:grpSpPr>
        <p:pic>
          <p:nvPicPr>
            <p:cNvPr id="1026" name="Picture 2">
              <a:extLst>
                <a:ext uri="{FF2B5EF4-FFF2-40B4-BE49-F238E27FC236}">
                  <a16:creationId xmlns:a16="http://schemas.microsoft.com/office/drawing/2014/main" id="{5D3B338C-A53B-9DE4-5525-623046E997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descr="En bild som visar Mobiltelefon, pryl, Portabel kommunikationsenhet, Kommunikationsenhet&#10;&#10;Automatiskt genererad beskrivning">
              <a:extLst>
                <a:ext uri="{FF2B5EF4-FFF2-40B4-BE49-F238E27FC236}">
                  <a16:creationId xmlns:a16="http://schemas.microsoft.com/office/drawing/2014/main" id="{50930EF2-4408-D98A-4435-EFDCE55B47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spTree>
    <p:extLst>
      <p:ext uri="{BB962C8B-B14F-4D97-AF65-F5344CB8AC3E}">
        <p14:creationId xmlns:p14="http://schemas.microsoft.com/office/powerpoint/2010/main" val="3827191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Konsultationer eskalerar inte</a:t>
            </a:r>
            <a:br>
              <a:rPr lang="sv-SE"/>
            </a:br>
            <a:endParaRPr lang="sv-SE"/>
          </a:p>
          <a:p>
            <a:pPr marL="342900" indent="-342900">
              <a:buFont typeface="Arial" panose="020B0604020202020204" pitchFamily="34" charset="0"/>
              <a:buChar char="•"/>
            </a:pPr>
            <a:r>
              <a:rPr lang="sv-SE"/>
              <a:t>Därför är det extra viktigt att kontrollera att alla konsultationer har besvarats innan ni stänger för dagen</a:t>
            </a:r>
            <a:br>
              <a:rPr lang="sv-SE"/>
            </a:br>
            <a:endParaRPr lang="sv-SE"/>
          </a:p>
          <a:p>
            <a:pPr marL="342900" indent="-342900">
              <a:buFont typeface="Arial" panose="020B0604020202020204" pitchFamily="34" charset="0"/>
              <a:buChar char="•"/>
            </a:pPr>
            <a:r>
              <a:rPr lang="sv-SE"/>
              <a:t>Inkommande konsultationer med </a:t>
            </a:r>
            <a:br>
              <a:rPr lang="sv-SE"/>
            </a:br>
            <a:r>
              <a:rPr lang="sv-SE" err="1"/>
              <a:t>prio</a:t>
            </a:r>
            <a:r>
              <a:rPr lang="sv-SE"/>
              <a:t> 2-5 genererar extern avisering</a:t>
            </a:r>
          </a:p>
        </p:txBody>
      </p:sp>
      <p:pic>
        <p:nvPicPr>
          <p:cNvPr id="7" name="Platshållare för innehåll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p:pic>
      <p:sp>
        <p:nvSpPr>
          <p:cNvPr id="2" name="Rubrik 1"/>
          <p:cNvSpPr>
            <a:spLocks noGrp="1"/>
          </p:cNvSpPr>
          <p:nvPr>
            <p:ph type="title"/>
          </p:nvPr>
        </p:nvSpPr>
        <p:spPr/>
        <p:txBody>
          <a:bodyPr>
            <a:normAutofit/>
          </a:bodyPr>
          <a:lstStyle/>
          <a:p>
            <a:r>
              <a:rPr lang="sv-SE"/>
              <a:t>Viktigt att veta om konsultationer</a:t>
            </a:r>
          </a:p>
        </p:txBody>
      </p:sp>
    </p:spTree>
    <p:extLst>
      <p:ext uri="{BB962C8B-B14F-4D97-AF65-F5344CB8AC3E}">
        <p14:creationId xmlns:p14="http://schemas.microsoft.com/office/powerpoint/2010/main" val="1683584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normAutofit/>
          </a:bodyPr>
          <a:lstStyle/>
          <a:p>
            <a:r>
              <a:rPr lang="sv-SE"/>
              <a:t>Vårdgivare i Min vård Gävleborg</a:t>
            </a:r>
          </a:p>
        </p:txBody>
      </p:sp>
    </p:spTree>
    <p:extLst>
      <p:ext uri="{BB962C8B-B14F-4D97-AF65-F5344CB8AC3E}">
        <p14:creationId xmlns:p14="http://schemas.microsoft.com/office/powerpoint/2010/main" val="942104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8">
            <a:extLst>
              <a:ext uri="{FF2B5EF4-FFF2-40B4-BE49-F238E27FC236}">
                <a16:creationId xmlns:a16="http://schemas.microsoft.com/office/drawing/2014/main" id="{14229571-7154-CC0A-684D-F6F179865BAE}"/>
              </a:ext>
            </a:extLst>
          </p:cNvPr>
          <p:cNvSpPr txBox="1">
            <a:spLocks/>
          </p:cNvSpPr>
          <p:nvPr/>
        </p:nvSpPr>
        <p:spPr>
          <a:xfrm>
            <a:off x="550863" y="549275"/>
            <a:ext cx="11090275" cy="1439862"/>
          </a:xfrm>
          <a:prstGeom prst="rect">
            <a:avLst/>
          </a:prstGeom>
        </p:spPr>
        <p:txBody>
          <a:bodyPr vert="horz" lIns="91438" tIns="45719" rIns="91438" bIns="45719" rtlCol="0" anchor="t" anchorCtr="0">
            <a:norm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r>
              <a:rPr lang="sv-SE" sz="4400"/>
              <a:t>Många aktörer - EN gemensam ingång</a:t>
            </a:r>
            <a:br>
              <a:rPr lang="sv-SE"/>
            </a:br>
            <a:endParaRPr lang="sv-SE"/>
          </a:p>
        </p:txBody>
      </p:sp>
      <p:graphicFrame>
        <p:nvGraphicFramePr>
          <p:cNvPr id="14" name="Platshållare för innehåll 7">
            <a:extLst>
              <a:ext uri="{FF2B5EF4-FFF2-40B4-BE49-F238E27FC236}">
                <a16:creationId xmlns:a16="http://schemas.microsoft.com/office/drawing/2014/main" id="{EA1DA1D9-032D-FBCB-F858-6F3D431C8F82}"/>
              </a:ext>
            </a:extLst>
          </p:cNvPr>
          <p:cNvGraphicFramePr>
            <a:graphicFrameLocks/>
          </p:cNvGraphicFramePr>
          <p:nvPr>
            <p:extLst>
              <p:ext uri="{D42A27DB-BD31-4B8C-83A1-F6EECF244321}">
                <p14:modId xmlns:p14="http://schemas.microsoft.com/office/powerpoint/2010/main" val="3764548295"/>
              </p:ext>
            </p:extLst>
          </p:nvPr>
        </p:nvGraphicFramePr>
        <p:xfrm>
          <a:off x="550863" y="1772816"/>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upp 14">
            <a:extLst>
              <a:ext uri="{FF2B5EF4-FFF2-40B4-BE49-F238E27FC236}">
                <a16:creationId xmlns:a16="http://schemas.microsoft.com/office/drawing/2014/main" id="{BE7925D4-C449-FB6D-2B66-A639703850F8}"/>
              </a:ext>
            </a:extLst>
          </p:cNvPr>
          <p:cNvGrpSpPr/>
          <p:nvPr/>
        </p:nvGrpSpPr>
        <p:grpSpPr>
          <a:xfrm>
            <a:off x="2435440" y="2181600"/>
            <a:ext cx="1727523" cy="3476138"/>
            <a:chOff x="7928543" y="2761174"/>
            <a:chExt cx="1847239" cy="3717032"/>
          </a:xfrm>
        </p:grpSpPr>
        <p:pic>
          <p:nvPicPr>
            <p:cNvPr id="16" name="Picture 2">
              <a:extLst>
                <a:ext uri="{FF2B5EF4-FFF2-40B4-BE49-F238E27FC236}">
                  <a16:creationId xmlns:a16="http://schemas.microsoft.com/office/drawing/2014/main" id="{D6FE67C2-9F3D-5528-9A2A-52F87BCAF0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objekt 16" descr="En bild som visar Mobiltelefon, pryl, Portabel kommunikationsenhet, Kommunikationsenhet&#10;&#10;Automatiskt genererad beskrivning">
              <a:extLst>
                <a:ext uri="{FF2B5EF4-FFF2-40B4-BE49-F238E27FC236}">
                  <a16:creationId xmlns:a16="http://schemas.microsoft.com/office/drawing/2014/main" id="{212BF338-1323-2A08-B9C1-D74848AE1D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spTree>
    <p:extLst>
      <p:ext uri="{BB962C8B-B14F-4D97-AF65-F5344CB8AC3E}">
        <p14:creationId xmlns:p14="http://schemas.microsoft.com/office/powerpoint/2010/main" val="3068636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Platshållare för innehåll 7"/>
          <p:cNvGraphicFramePr>
            <a:graphicFrameLocks/>
          </p:cNvGraphicFramePr>
          <p:nvPr>
            <p:extLst>
              <p:ext uri="{D42A27DB-BD31-4B8C-83A1-F6EECF244321}">
                <p14:modId xmlns:p14="http://schemas.microsoft.com/office/powerpoint/2010/main" val="1610059922"/>
              </p:ext>
            </p:extLst>
          </p:nvPr>
        </p:nvGraphicFramePr>
        <p:xfrm>
          <a:off x="-5065390" y="1742850"/>
          <a:ext cx="10801350" cy="413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ubrik 1"/>
          <p:cNvSpPr>
            <a:spLocks noGrp="1"/>
          </p:cNvSpPr>
          <p:nvPr>
            <p:ph type="title"/>
          </p:nvPr>
        </p:nvSpPr>
        <p:spPr/>
        <p:txBody>
          <a:bodyPr/>
          <a:lstStyle/>
          <a:p>
            <a:r>
              <a:rPr lang="sv-SE"/>
              <a:t>Vårdgivare</a:t>
            </a:r>
          </a:p>
        </p:txBody>
      </p:sp>
      <p:pic>
        <p:nvPicPr>
          <p:cNvPr id="6" name="Bildobjekt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5920" y="3520320"/>
            <a:ext cx="1934386" cy="583672"/>
          </a:xfrm>
          <a:prstGeom prst="rect">
            <a:avLst/>
          </a:prstGeom>
        </p:spPr>
      </p:pic>
      <p:pic>
        <p:nvPicPr>
          <p:cNvPr id="12" name="Bildobjekt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6280" y="2471548"/>
            <a:ext cx="995172" cy="1176528"/>
          </a:xfrm>
          <a:prstGeom prst="rect">
            <a:avLst/>
          </a:prstGeom>
        </p:spPr>
      </p:pic>
      <p:pic>
        <p:nvPicPr>
          <p:cNvPr id="13" name="Bildobjekt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71410" y="2741656"/>
            <a:ext cx="2669728" cy="426460"/>
          </a:xfrm>
          <a:prstGeom prst="rect">
            <a:avLst/>
          </a:prstGeom>
        </p:spPr>
      </p:pic>
      <p:pic>
        <p:nvPicPr>
          <p:cNvPr id="14" name="Bildobjekt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41497" y="1891867"/>
            <a:ext cx="1446713" cy="423635"/>
          </a:xfrm>
          <a:prstGeom prst="rect">
            <a:avLst/>
          </a:prstGeom>
        </p:spPr>
      </p:pic>
      <p:pic>
        <p:nvPicPr>
          <p:cNvPr id="15" name="Picture 4" descr="Logga_fär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0364" y="1161689"/>
            <a:ext cx="2162175" cy="466726"/>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12223" y="1255411"/>
            <a:ext cx="1600866" cy="487439"/>
          </a:xfrm>
          <a:prstGeom prst="rect">
            <a:avLst/>
          </a:prstGeom>
        </p:spPr>
      </p:pic>
      <p:pic>
        <p:nvPicPr>
          <p:cNvPr id="10" name="Picture 10" descr="Hälsingeläkarna Ab Hälsocentralen | Företag | eniro.s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29274" y="1194795"/>
            <a:ext cx="1945175" cy="629037"/>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objekt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74248" y="4839265"/>
            <a:ext cx="2519822" cy="870248"/>
          </a:xfrm>
          <a:prstGeom prst="rect">
            <a:avLst/>
          </a:prstGeom>
        </p:spPr>
      </p:pic>
      <p:pic>
        <p:nvPicPr>
          <p:cNvPr id="2050" name="Picture 2">
            <a:extLst>
              <a:ext uri="{FF2B5EF4-FFF2-40B4-BE49-F238E27FC236}">
                <a16:creationId xmlns:a16="http://schemas.microsoft.com/office/drawing/2014/main" id="{21AA638D-B74D-FD42-3D81-D797FDDF94E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90868" y="2057890"/>
            <a:ext cx="2849165" cy="493039"/>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descr="En bild som visar Teckensnitt, text, vit, logotyp&#10;&#10;AI-genererat innehåll kan vara felaktigt.">
            <a:extLst>
              <a:ext uri="{FF2B5EF4-FFF2-40B4-BE49-F238E27FC236}">
                <a16:creationId xmlns:a16="http://schemas.microsoft.com/office/drawing/2014/main" id="{07A22342-1DFE-ABCE-9F7E-F3788234085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17777" y="301146"/>
            <a:ext cx="2209524" cy="695238"/>
          </a:xfrm>
          <a:prstGeom prst="rect">
            <a:avLst/>
          </a:prstGeom>
        </p:spPr>
      </p:pic>
    </p:spTree>
    <p:extLst>
      <p:ext uri="{BB962C8B-B14F-4D97-AF65-F5344CB8AC3E}">
        <p14:creationId xmlns:p14="http://schemas.microsoft.com/office/powerpoint/2010/main" val="4086756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br>
              <a:rPr lang="sv-SE" sz="3400"/>
            </a:br>
            <a:r>
              <a:rPr lang="sv-SE" sz="3400"/>
              <a:t>Vad du som medarbetare kan se och göra i Clinic24</a:t>
            </a:r>
          </a:p>
        </p:txBody>
      </p:sp>
      <p:graphicFrame>
        <p:nvGraphicFramePr>
          <p:cNvPr id="4" name="Platshållare för innehåll 3"/>
          <p:cNvGraphicFramePr>
            <a:graphicFrameLocks noGrp="1"/>
          </p:cNvGraphicFramePr>
          <p:nvPr>
            <p:ph sz="quarter" idx="10"/>
            <p:extLst>
              <p:ext uri="{D42A27DB-BD31-4B8C-83A1-F6EECF244321}">
                <p14:modId xmlns:p14="http://schemas.microsoft.com/office/powerpoint/2010/main" val="3246385427"/>
              </p:ext>
            </p:extLst>
          </p:nvPr>
        </p:nvGraphicFramePr>
        <p:xfrm>
          <a:off x="550863" y="1989138"/>
          <a:ext cx="11090274" cy="3276600"/>
        </p:xfrm>
        <a:graphic>
          <a:graphicData uri="http://schemas.openxmlformats.org/drawingml/2006/table">
            <a:tbl>
              <a:tblPr firstRow="1" bandRow="1">
                <a:tableStyleId>{5C22544A-7EE6-4342-B048-85BDC9FD1C3A}</a:tableStyleId>
              </a:tblPr>
              <a:tblGrid>
                <a:gridCol w="5557352">
                  <a:extLst>
                    <a:ext uri="{9D8B030D-6E8A-4147-A177-3AD203B41FA5}">
                      <a16:colId xmlns:a16="http://schemas.microsoft.com/office/drawing/2014/main" val="1977891302"/>
                    </a:ext>
                  </a:extLst>
                </a:gridCol>
                <a:gridCol w="2766461">
                  <a:extLst>
                    <a:ext uri="{9D8B030D-6E8A-4147-A177-3AD203B41FA5}">
                      <a16:colId xmlns:a16="http://schemas.microsoft.com/office/drawing/2014/main" val="628017657"/>
                    </a:ext>
                  </a:extLst>
                </a:gridCol>
                <a:gridCol w="2766461">
                  <a:extLst>
                    <a:ext uri="{9D8B030D-6E8A-4147-A177-3AD203B41FA5}">
                      <a16:colId xmlns:a16="http://schemas.microsoft.com/office/drawing/2014/main" val="4054218942"/>
                    </a:ext>
                  </a:extLst>
                </a:gridCol>
              </a:tblGrid>
              <a:tr h="370840">
                <a:tc>
                  <a:txBody>
                    <a:bodyPr/>
                    <a:lstStyle/>
                    <a:p>
                      <a:pPr algn="l"/>
                      <a:r>
                        <a:rPr lang="sv-SE"/>
                        <a:t>Aktivitet</a:t>
                      </a:r>
                    </a:p>
                  </a:txBody>
                  <a:tcPr/>
                </a:tc>
                <a:tc>
                  <a:txBody>
                    <a:bodyPr/>
                    <a:lstStyle/>
                    <a:p>
                      <a:pPr algn="ctr"/>
                      <a:r>
                        <a:rPr lang="sv-SE"/>
                        <a:t>Samma vårdgivare</a:t>
                      </a:r>
                    </a:p>
                  </a:txBody>
                  <a:tcPr/>
                </a:tc>
                <a:tc>
                  <a:txBody>
                    <a:bodyPr/>
                    <a:lstStyle/>
                    <a:p>
                      <a:pPr algn="ctr"/>
                      <a:r>
                        <a:rPr lang="sv-SE"/>
                        <a:t>Mellan vårdgivare</a:t>
                      </a:r>
                    </a:p>
                  </a:txBody>
                  <a:tcPr/>
                </a:tc>
                <a:extLst>
                  <a:ext uri="{0D108BD9-81ED-4DB2-BD59-A6C34878D82A}">
                    <a16:rowId xmlns:a16="http://schemas.microsoft.com/office/drawing/2014/main" val="2122781401"/>
                  </a:ext>
                </a:extLst>
              </a:tr>
              <a:tr h="370840">
                <a:tc>
                  <a:txBody>
                    <a:bodyPr/>
                    <a:lstStyle/>
                    <a:p>
                      <a:r>
                        <a:rPr lang="sv-SE"/>
                        <a:t>Läsa information om en patients ärende</a:t>
                      </a:r>
                    </a:p>
                  </a:txBody>
                  <a:tcPr/>
                </a:tc>
                <a:tc>
                  <a:txBody>
                    <a:bodyPr/>
                    <a:lstStyle/>
                    <a:p>
                      <a:pPr algn="ctr"/>
                      <a:r>
                        <a:rPr lang="sv-SE" sz="3200" dirty="0">
                          <a:solidFill>
                            <a:schemeClr val="accent1"/>
                          </a:solidFill>
                          <a:sym typeface="Wingdings" panose="05000000000000000000" pitchFamily="2" charset="2"/>
                        </a:rPr>
                        <a:t></a:t>
                      </a:r>
                      <a:endParaRPr lang="sv-SE" sz="3200" dirty="0">
                        <a:solidFill>
                          <a:schemeClr val="accent1"/>
                        </a:solidFill>
                      </a:endParaRPr>
                    </a:p>
                  </a:txBody>
                  <a:tcPr/>
                </a:tc>
                <a:tc>
                  <a:txBody>
                    <a:bodyPr/>
                    <a:lstStyle/>
                    <a:p>
                      <a:pPr algn="ctr"/>
                      <a:r>
                        <a:rPr lang="sv-SE" sz="3200" dirty="0">
                          <a:solidFill>
                            <a:schemeClr val="accent1"/>
                          </a:solidFill>
                          <a:sym typeface="Wingdings" panose="05000000000000000000" pitchFamily="2" charset="2"/>
                        </a:rPr>
                        <a:t> *</a:t>
                      </a:r>
                      <a:endParaRPr lang="sv-SE" sz="3200" dirty="0">
                        <a:solidFill>
                          <a:schemeClr val="accent1"/>
                        </a:solidFill>
                      </a:endParaRPr>
                    </a:p>
                  </a:txBody>
                  <a:tcPr/>
                </a:tc>
                <a:extLst>
                  <a:ext uri="{0D108BD9-81ED-4DB2-BD59-A6C34878D82A}">
                    <a16:rowId xmlns:a16="http://schemas.microsoft.com/office/drawing/2014/main" val="3426602483"/>
                  </a:ext>
                </a:extLst>
              </a:tr>
              <a:tr h="370840">
                <a:tc>
                  <a:txBody>
                    <a:bodyPr/>
                    <a:lstStyle/>
                    <a:p>
                      <a:r>
                        <a:rPr lang="sv-SE"/>
                        <a:t>Skicka</a:t>
                      </a:r>
                      <a:r>
                        <a:rPr lang="sv-SE" baseline="0"/>
                        <a:t> digitala k</a:t>
                      </a:r>
                      <a:r>
                        <a:rPr lang="sv-SE"/>
                        <a:t>onsultationer</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extLst>
                  <a:ext uri="{0D108BD9-81ED-4DB2-BD59-A6C34878D82A}">
                    <a16:rowId xmlns:a16="http://schemas.microsoft.com/office/drawing/2014/main" val="3932099172"/>
                  </a:ext>
                </a:extLst>
              </a:tr>
              <a:tr h="370840">
                <a:tc>
                  <a:txBody>
                    <a:bodyPr/>
                    <a:lstStyle/>
                    <a:p>
                      <a:r>
                        <a:rPr lang="sv-SE"/>
                        <a:t>Skicka bokningsbiljetter</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extLst>
                  <a:ext uri="{0D108BD9-81ED-4DB2-BD59-A6C34878D82A}">
                    <a16:rowId xmlns:a16="http://schemas.microsoft.com/office/drawing/2014/main" val="1436767001"/>
                  </a:ext>
                </a:extLst>
              </a:tr>
              <a:tr h="370840">
                <a:tc>
                  <a:txBody>
                    <a:bodyPr/>
                    <a:lstStyle/>
                    <a:p>
                      <a:r>
                        <a:rPr lang="sv-SE" dirty="0"/>
                        <a:t>Lämna över</a:t>
                      </a:r>
                      <a:r>
                        <a:rPr lang="sv-SE" baseline="0" dirty="0"/>
                        <a:t> ett</a:t>
                      </a:r>
                      <a:r>
                        <a:rPr lang="sv-SE" dirty="0"/>
                        <a:t> digitalt besök</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rgbClr val="FF0000"/>
                          </a:solidFill>
                          <a:sym typeface="Wingdings" panose="05000000000000000000" pitchFamily="2" charset="2"/>
                        </a:rPr>
                        <a:t></a:t>
                      </a:r>
                      <a:endParaRPr lang="sv-SE" sz="3200">
                        <a:solidFill>
                          <a:srgbClr val="FF0000"/>
                        </a:solidFill>
                      </a:endParaRPr>
                    </a:p>
                  </a:txBody>
                  <a:tcPr/>
                </a:tc>
                <a:extLst>
                  <a:ext uri="{0D108BD9-81ED-4DB2-BD59-A6C34878D82A}">
                    <a16:rowId xmlns:a16="http://schemas.microsoft.com/office/drawing/2014/main" val="4162892761"/>
                  </a:ext>
                </a:extLst>
              </a:tr>
              <a:tr h="370840">
                <a:tc>
                  <a:txBody>
                    <a:bodyPr/>
                    <a:lstStyle/>
                    <a:p>
                      <a:r>
                        <a:rPr lang="sv-SE" dirty="0"/>
                        <a:t>Bjuda in kollega</a:t>
                      </a:r>
                      <a:r>
                        <a:rPr lang="sv-SE" baseline="0" dirty="0"/>
                        <a:t> till pågående digitalt besök</a:t>
                      </a:r>
                      <a:endParaRPr lang="sv-SE"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rgbClr val="FF0000"/>
                          </a:solidFill>
                          <a:sym typeface="Wingdings" panose="05000000000000000000" pitchFamily="2" charset="2"/>
                        </a:rPr>
                        <a:t></a:t>
                      </a:r>
                      <a:endParaRPr lang="sv-SE" sz="3200" dirty="0">
                        <a:solidFill>
                          <a:srgbClr val="FF0000"/>
                        </a:solidFill>
                      </a:endParaRPr>
                    </a:p>
                  </a:txBody>
                  <a:tcPr/>
                </a:tc>
                <a:extLst>
                  <a:ext uri="{0D108BD9-81ED-4DB2-BD59-A6C34878D82A}">
                    <a16:rowId xmlns:a16="http://schemas.microsoft.com/office/drawing/2014/main" val="2483532481"/>
                  </a:ext>
                </a:extLst>
              </a:tr>
            </a:tbl>
          </a:graphicData>
        </a:graphic>
      </p:graphicFrame>
      <p:sp>
        <p:nvSpPr>
          <p:cNvPr id="3" name="textruta 2">
            <a:extLst>
              <a:ext uri="{FF2B5EF4-FFF2-40B4-BE49-F238E27FC236}">
                <a16:creationId xmlns:a16="http://schemas.microsoft.com/office/drawing/2014/main" id="{8E6252EE-71CF-1063-9A83-F214F1AB864A}"/>
              </a:ext>
            </a:extLst>
          </p:cNvPr>
          <p:cNvSpPr txBox="1"/>
          <p:nvPr/>
        </p:nvSpPr>
        <p:spPr>
          <a:xfrm>
            <a:off x="614871" y="5318048"/>
            <a:ext cx="7998777" cy="323165"/>
          </a:xfrm>
          <a:prstGeom prst="rect">
            <a:avLst/>
          </a:prstGeom>
          <a:noFill/>
        </p:spPr>
        <p:txBody>
          <a:bodyPr wrap="square" rtlCol="0">
            <a:spAutoFit/>
          </a:bodyPr>
          <a:lstStyle/>
          <a:p>
            <a:r>
              <a:rPr lang="sv-SE" sz="1500" dirty="0"/>
              <a:t>* Om patienten gett samtycke. </a:t>
            </a:r>
          </a:p>
        </p:txBody>
      </p:sp>
    </p:spTree>
    <p:extLst>
      <p:ext uri="{BB962C8B-B14F-4D97-AF65-F5344CB8AC3E}">
        <p14:creationId xmlns:p14="http://schemas.microsoft.com/office/powerpoint/2010/main" val="3480765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Autofit/>
          </a:bodyPr>
          <a:lstStyle/>
          <a:p>
            <a:r>
              <a:rPr lang="sv-SE"/>
              <a:t>Fast vårdkontakt </a:t>
            </a:r>
            <a:br>
              <a:rPr lang="sv-SE"/>
            </a:br>
            <a:r>
              <a:rPr lang="sv-SE"/>
              <a:t>&amp; behandlande roll</a:t>
            </a:r>
          </a:p>
        </p:txBody>
      </p:sp>
    </p:spTree>
    <p:extLst>
      <p:ext uri="{BB962C8B-B14F-4D97-AF65-F5344CB8AC3E}">
        <p14:creationId xmlns:p14="http://schemas.microsoft.com/office/powerpoint/2010/main" val="467734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91095" y="0"/>
            <a:ext cx="5400000" cy="6858000"/>
          </a:xfrm>
          <a:prstGeom prst="rect">
            <a:avLst/>
          </a:prstGeom>
        </p:spPr>
      </p:pic>
      <p:sp>
        <p:nvSpPr>
          <p:cNvPr id="4" name="Underrubrik 3">
            <a:extLst>
              <a:ext uri="{FF2B5EF4-FFF2-40B4-BE49-F238E27FC236}">
                <a16:creationId xmlns:a16="http://schemas.microsoft.com/office/drawing/2014/main" id="{C6139D09-C05F-92C6-132D-4C824F0E5080}"/>
              </a:ext>
            </a:extLst>
          </p:cNvPr>
          <p:cNvSpPr>
            <a:spLocks noGrp="1"/>
          </p:cNvSpPr>
          <p:nvPr>
            <p:ph type="subTitle" idx="1"/>
          </p:nvPr>
        </p:nvSpPr>
        <p:spPr/>
        <p:txBody>
          <a:bodyPr/>
          <a:lstStyle/>
          <a:p>
            <a:endParaRPr lang="sv-SE"/>
          </a:p>
          <a:p>
            <a:r>
              <a:rPr lang="sv-SE"/>
              <a:t>Patienter som har en </a:t>
            </a:r>
            <a:r>
              <a:rPr lang="sv-SE" b="1"/>
              <a:t>fast vårdkontakt </a:t>
            </a:r>
            <a:r>
              <a:rPr lang="sv-SE"/>
              <a:t>eller </a:t>
            </a:r>
            <a:r>
              <a:rPr lang="sv-SE" b="1"/>
              <a:t>behandlade roll</a:t>
            </a:r>
            <a:r>
              <a:rPr lang="sv-SE"/>
              <a:t>, har möjlighet att chatta direkt med sina kontaktpersoner genom Min vård Gävleborg. </a:t>
            </a:r>
          </a:p>
          <a:p>
            <a:endParaRPr lang="sv-SE"/>
          </a:p>
        </p:txBody>
      </p:sp>
      <p:sp>
        <p:nvSpPr>
          <p:cNvPr id="2" name="Rubrik 1"/>
          <p:cNvSpPr>
            <a:spLocks noGrp="1"/>
          </p:cNvSpPr>
          <p:nvPr>
            <p:ph type="title"/>
          </p:nvPr>
        </p:nvSpPr>
        <p:spPr/>
        <p:txBody>
          <a:bodyPr>
            <a:noAutofit/>
          </a:bodyPr>
          <a:lstStyle/>
          <a:p>
            <a:br>
              <a:rPr lang="sv-SE"/>
            </a:br>
            <a:r>
              <a:rPr lang="sv-SE"/>
              <a:t>Meddelanden</a:t>
            </a:r>
          </a:p>
        </p:txBody>
      </p:sp>
    </p:spTree>
    <p:extLst>
      <p:ext uri="{BB962C8B-B14F-4D97-AF65-F5344CB8AC3E}">
        <p14:creationId xmlns:p14="http://schemas.microsoft.com/office/powerpoint/2010/main" val="4195632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Autofit/>
          </a:bodyPr>
          <a:lstStyle/>
          <a:p>
            <a:pPr marL="342900" indent="-342900">
              <a:buFont typeface="Arial" panose="020B0604020202020204" pitchFamily="34" charset="0"/>
              <a:buChar char="•"/>
            </a:pPr>
            <a:r>
              <a:rPr lang="sv-SE" sz="2000"/>
              <a:t>Har helhetsansvar för att samordna och koordinera all vård</a:t>
            </a:r>
          </a:p>
          <a:p>
            <a:pPr marL="342900" indent="-342900">
              <a:buFont typeface="Arial" panose="020B0604020202020204" pitchFamily="34" charset="0"/>
              <a:buChar char="•"/>
            </a:pPr>
            <a:r>
              <a:rPr lang="sv-SE" sz="2000"/>
              <a:t>Ska stärka patientens ställning </a:t>
            </a:r>
          </a:p>
          <a:p>
            <a:pPr marL="342900" indent="-342900">
              <a:buFont typeface="Arial" panose="020B0604020202020204" pitchFamily="34" charset="0"/>
              <a:buChar char="•"/>
            </a:pPr>
            <a:r>
              <a:rPr lang="sv-SE" sz="2000"/>
              <a:t>Ska vara ett stöd i kontakten med vården </a:t>
            </a:r>
          </a:p>
          <a:p>
            <a:pPr marL="342900" indent="-342900">
              <a:buFont typeface="Arial" panose="020B0604020202020204" pitchFamily="34" charset="0"/>
              <a:buChar char="•"/>
            </a:pPr>
            <a:r>
              <a:rPr lang="sv-SE" sz="2000"/>
              <a:t>Ska utses om patienten begär det eller om det är nödvändigt</a:t>
            </a:r>
          </a:p>
          <a:p>
            <a:pPr marL="342900" indent="-342900">
              <a:buFont typeface="Arial" panose="020B0604020202020204" pitchFamily="34" charset="0"/>
              <a:buChar char="•"/>
            </a:pPr>
            <a:r>
              <a:rPr lang="sv-SE" sz="2000"/>
              <a:t>Kan vara vem som helst i organisationen, till exempel sjuksköterska, läkare, psykolog eller administrativ medarbetare</a:t>
            </a:r>
          </a:p>
          <a:p>
            <a:pPr marL="342900" indent="-342900">
              <a:buFont typeface="Arial" panose="020B0604020202020204" pitchFamily="34" charset="0"/>
              <a:buChar char="•"/>
            </a:pPr>
            <a:endParaRPr lang="sv-SE" sz="2000"/>
          </a:p>
          <a:p>
            <a:pPr algn="ctr"/>
            <a:endParaRPr lang="sv-SE" sz="2000"/>
          </a:p>
          <a:p>
            <a:endParaRPr lang="sv-SE" sz="2000"/>
          </a:p>
          <a:p>
            <a:endParaRPr lang="sv-SE" sz="2000"/>
          </a:p>
          <a:p>
            <a:pPr marL="0" indent="0">
              <a:buNone/>
            </a:pPr>
            <a:endParaRPr lang="sv-SE" sz="2000"/>
          </a:p>
          <a:p>
            <a:pPr marL="0" indent="0">
              <a:buNone/>
            </a:pPr>
            <a:endParaRPr lang="sv-SE" sz="2000"/>
          </a:p>
        </p:txBody>
      </p:sp>
      <p:sp>
        <p:nvSpPr>
          <p:cNvPr id="2" name="Rubrik 1"/>
          <p:cNvSpPr>
            <a:spLocks noGrp="1"/>
          </p:cNvSpPr>
          <p:nvPr>
            <p:ph type="title"/>
          </p:nvPr>
        </p:nvSpPr>
        <p:spPr/>
        <p:txBody>
          <a:bodyPr/>
          <a:lstStyle/>
          <a:p>
            <a:br>
              <a:rPr lang="sv-SE"/>
            </a:br>
            <a:r>
              <a:rPr lang="sv-SE"/>
              <a:t>Fast vårdkontakt</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7515" y="2161351"/>
            <a:ext cx="595833" cy="2139999"/>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181" y="2387276"/>
            <a:ext cx="646365" cy="1914074"/>
          </a:xfrm>
          <a:prstGeom prst="rect">
            <a:avLst/>
          </a:prstGeom>
        </p:spPr>
      </p:pic>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4152" y="2201834"/>
            <a:ext cx="672326" cy="2099516"/>
          </a:xfrm>
          <a:prstGeom prst="rect">
            <a:avLst/>
          </a:prstGeom>
        </p:spPr>
      </p:pic>
      <p:pic>
        <p:nvPicPr>
          <p:cNvPr id="7" name="Bildobjek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9125" y="2340688"/>
            <a:ext cx="727042" cy="2007249"/>
          </a:xfrm>
          <a:prstGeom prst="rect">
            <a:avLst/>
          </a:prstGeom>
        </p:spPr>
      </p:pic>
      <p:pic>
        <p:nvPicPr>
          <p:cNvPr id="8" name="Bildobjekt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9288" y="2477824"/>
            <a:ext cx="636791" cy="1887280"/>
          </a:xfrm>
          <a:prstGeom prst="rect">
            <a:avLst/>
          </a:prstGeom>
        </p:spPr>
      </p:pic>
    </p:spTree>
    <p:extLst>
      <p:ext uri="{BB962C8B-B14F-4D97-AF65-F5344CB8AC3E}">
        <p14:creationId xmlns:p14="http://schemas.microsoft.com/office/powerpoint/2010/main" val="644444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a:xfrm>
            <a:off x="549028" y="1917427"/>
            <a:ext cx="5546972" cy="4895949"/>
          </a:xfrm>
        </p:spPr>
        <p:txBody>
          <a:bodyPr>
            <a:noAutofit/>
          </a:bodyPr>
          <a:lstStyle/>
          <a:p>
            <a:pPr marL="342900" indent="-342900">
              <a:buFont typeface="Arial" panose="020B0604020202020204" pitchFamily="34" charset="0"/>
              <a:buChar char="•"/>
            </a:pPr>
            <a:r>
              <a:rPr lang="sv-SE" sz="2000"/>
              <a:t>Ska samordna insatser, utvärderingar och uppföljningar</a:t>
            </a:r>
          </a:p>
          <a:p>
            <a:pPr marL="342900" indent="-342900">
              <a:buFont typeface="Arial" panose="020B0604020202020204" pitchFamily="34" charset="0"/>
              <a:buChar char="•"/>
            </a:pPr>
            <a:r>
              <a:rPr lang="sv-SE" sz="2000"/>
              <a:t>Har ansvar inom ett särskilt område, till exempel en organspecifik sjukdom eller ett komplext sjukdomstillstånd</a:t>
            </a:r>
          </a:p>
          <a:p>
            <a:pPr marL="342900" indent="-342900">
              <a:buFont typeface="Arial" panose="020B0604020202020204" pitchFamily="34" charset="0"/>
              <a:buChar char="•"/>
            </a:pPr>
            <a:r>
              <a:rPr lang="sv-SE" sz="2000"/>
              <a:t>Till exempel; </a:t>
            </a:r>
            <a:br>
              <a:rPr lang="sv-SE" sz="2000"/>
            </a:br>
            <a:r>
              <a:rPr lang="sv-SE" sz="2000"/>
              <a:t>Kontaktsjuksköterska inom cancervård</a:t>
            </a:r>
            <a:br>
              <a:rPr lang="sv-SE" sz="2000"/>
            </a:br>
            <a:r>
              <a:rPr lang="sv-SE" sz="2000"/>
              <a:t>Astma/KOL-sjuksköterska</a:t>
            </a:r>
            <a:br>
              <a:rPr lang="sv-SE" sz="2000"/>
            </a:br>
            <a:r>
              <a:rPr lang="sv-SE" sz="2000"/>
              <a:t>Diabetessjuksköterska</a:t>
            </a:r>
            <a:br>
              <a:rPr lang="sv-SE" sz="2000"/>
            </a:br>
            <a:r>
              <a:rPr lang="sv-SE" sz="2000"/>
              <a:t>Patientansvarig fysioterapeut</a:t>
            </a:r>
            <a:br>
              <a:rPr lang="sv-SE" sz="2000"/>
            </a:br>
            <a:r>
              <a:rPr lang="sv-SE" sz="2000"/>
              <a:t>Patientansvarig psykolog</a:t>
            </a:r>
            <a:br>
              <a:rPr lang="sv-SE" sz="2000"/>
            </a:br>
            <a:r>
              <a:rPr lang="sv-SE" sz="2000"/>
              <a:t>Patientansvarig kurator</a:t>
            </a:r>
            <a:br>
              <a:rPr lang="sv-SE" sz="2000"/>
            </a:br>
            <a:r>
              <a:rPr lang="sv-SE" sz="2000"/>
              <a:t>Patientansvarig undersköterska</a:t>
            </a:r>
          </a:p>
          <a:p>
            <a:pPr marL="171450" lvl="0" indent="-171450"/>
            <a:endParaRPr lang="sv-SE" sz="2000"/>
          </a:p>
          <a:p>
            <a:pPr marL="171450" lvl="0" indent="-171450"/>
            <a:endParaRPr lang="sv-SE" sz="2000"/>
          </a:p>
          <a:p>
            <a:endParaRPr lang="sv-SE" sz="1400"/>
          </a:p>
          <a:p>
            <a:endParaRPr lang="sv-SE" sz="1400"/>
          </a:p>
        </p:txBody>
      </p:sp>
      <p:sp>
        <p:nvSpPr>
          <p:cNvPr id="2" name="Rubrik 1"/>
          <p:cNvSpPr>
            <a:spLocks noGrp="1"/>
          </p:cNvSpPr>
          <p:nvPr>
            <p:ph type="title"/>
          </p:nvPr>
        </p:nvSpPr>
        <p:spPr/>
        <p:txBody>
          <a:bodyPr/>
          <a:lstStyle/>
          <a:p>
            <a:br>
              <a:rPr lang="sv-SE"/>
            </a:br>
            <a:r>
              <a:rPr lang="sv-SE"/>
              <a:t>Behandlande roll</a:t>
            </a: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8865" y="2201834"/>
            <a:ext cx="765359" cy="2099516"/>
          </a:xfrm>
          <a:prstGeom prst="rect">
            <a:avLst/>
          </a:prstGeom>
        </p:spPr>
      </p:pic>
      <p:pic>
        <p:nvPicPr>
          <p:cNvPr id="7" name="Bildobjekt 6">
            <a:extLst>
              <a:ext uri="{FF2B5EF4-FFF2-40B4-BE49-F238E27FC236}">
                <a16:creationId xmlns:a16="http://schemas.microsoft.com/office/drawing/2014/main" id="{D551D2FB-B597-E53F-3C14-D20AB6A76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0256" y="2399308"/>
            <a:ext cx="646365" cy="1914074"/>
          </a:xfrm>
          <a:prstGeom prst="rect">
            <a:avLst/>
          </a:prstGeom>
        </p:spPr>
      </p:pic>
      <p:pic>
        <p:nvPicPr>
          <p:cNvPr id="8" name="Bildobjekt 7">
            <a:extLst>
              <a:ext uri="{FF2B5EF4-FFF2-40B4-BE49-F238E27FC236}">
                <a16:creationId xmlns:a16="http://schemas.microsoft.com/office/drawing/2014/main" id="{720944D6-BF1E-3D54-3B11-3D0EF9CA0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2653" y="2237930"/>
            <a:ext cx="672326" cy="2099516"/>
          </a:xfrm>
          <a:prstGeom prst="rect">
            <a:avLst/>
          </a:prstGeom>
        </p:spPr>
      </p:pic>
      <p:pic>
        <p:nvPicPr>
          <p:cNvPr id="9" name="Bildobjekt 8">
            <a:extLst>
              <a:ext uri="{FF2B5EF4-FFF2-40B4-BE49-F238E27FC236}">
                <a16:creationId xmlns:a16="http://schemas.microsoft.com/office/drawing/2014/main" id="{FE0DAC59-F751-A873-135E-A777E5B68C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320" y="2477824"/>
            <a:ext cx="636791" cy="1887280"/>
          </a:xfrm>
          <a:prstGeom prst="rect">
            <a:avLst/>
          </a:prstGeom>
        </p:spPr>
      </p:pic>
      <p:pic>
        <p:nvPicPr>
          <p:cNvPr id="10" name="Bildobjekt 9">
            <a:extLst>
              <a:ext uri="{FF2B5EF4-FFF2-40B4-BE49-F238E27FC236}">
                <a16:creationId xmlns:a16="http://schemas.microsoft.com/office/drawing/2014/main" id="{F07BF7FE-495E-E29A-4D32-FE5FD46C50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3855" y="2214344"/>
            <a:ext cx="595833" cy="2139999"/>
          </a:xfrm>
          <a:prstGeom prst="rect">
            <a:avLst/>
          </a:prstGeom>
        </p:spPr>
      </p:pic>
    </p:spTree>
    <p:extLst>
      <p:ext uri="{BB962C8B-B14F-4D97-AF65-F5344CB8AC3E}">
        <p14:creationId xmlns:p14="http://schemas.microsoft.com/office/powerpoint/2010/main" val="3977050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tshållare för innehåll 17"/>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696768" y="1955865"/>
            <a:ext cx="841375" cy="3024188"/>
          </a:xfrm>
        </p:spPr>
      </p:pic>
      <p:pic>
        <p:nvPicPr>
          <p:cNvPr id="19" name="Platshållare för innehåll 18"/>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10692461" y="1841626"/>
            <a:ext cx="1022350" cy="3024188"/>
          </a:xfrm>
        </p:spPr>
      </p:pic>
      <p:pic>
        <p:nvPicPr>
          <p:cNvPr id="20" name="Bildobjekt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3006" y="1373335"/>
            <a:ext cx="1041712" cy="3253024"/>
          </a:xfrm>
          <a:prstGeom prst="rect">
            <a:avLst/>
          </a:prstGeom>
        </p:spPr>
      </p:pic>
      <p:pic>
        <p:nvPicPr>
          <p:cNvPr id="26" name="Bildobjekt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2837" y="1816111"/>
            <a:ext cx="1153386" cy="3163942"/>
          </a:xfrm>
          <a:prstGeom prst="rect">
            <a:avLst/>
          </a:prstGeom>
        </p:spPr>
      </p:pic>
      <p:pic>
        <p:nvPicPr>
          <p:cNvPr id="29" name="Bildobjekt 2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054390" y="2331813"/>
            <a:ext cx="1856697" cy="1856697"/>
          </a:xfrm>
          <a:prstGeom prst="ellipse">
            <a:avLst/>
          </a:prstGeom>
        </p:spPr>
      </p:pic>
      <p:sp>
        <p:nvSpPr>
          <p:cNvPr id="30" name="textruta 29"/>
          <p:cNvSpPr txBox="1"/>
          <p:nvPr/>
        </p:nvSpPr>
        <p:spPr>
          <a:xfrm>
            <a:off x="971917" y="5276527"/>
            <a:ext cx="2448272" cy="384721"/>
          </a:xfrm>
          <a:prstGeom prst="rect">
            <a:avLst/>
          </a:prstGeom>
          <a:noFill/>
        </p:spPr>
        <p:txBody>
          <a:bodyPr wrap="square" rtlCol="0">
            <a:spAutoFit/>
          </a:bodyPr>
          <a:lstStyle/>
          <a:p>
            <a:pPr algn="ctr"/>
            <a:r>
              <a:rPr lang="sv-SE"/>
              <a:t>Fast vårdkontakt</a:t>
            </a:r>
          </a:p>
        </p:txBody>
      </p:sp>
      <p:sp>
        <p:nvSpPr>
          <p:cNvPr id="31" name="textruta 30"/>
          <p:cNvSpPr txBox="1"/>
          <p:nvPr/>
        </p:nvSpPr>
        <p:spPr>
          <a:xfrm>
            <a:off x="8688288" y="5276527"/>
            <a:ext cx="2448272" cy="384721"/>
          </a:xfrm>
          <a:prstGeom prst="rect">
            <a:avLst/>
          </a:prstGeom>
          <a:noFill/>
        </p:spPr>
        <p:txBody>
          <a:bodyPr wrap="square" rtlCol="0">
            <a:spAutoFit/>
          </a:bodyPr>
          <a:lstStyle/>
          <a:p>
            <a:pPr algn="ctr"/>
            <a:r>
              <a:rPr lang="sv-SE"/>
              <a:t>Behandlande roll</a:t>
            </a:r>
          </a:p>
        </p:txBody>
      </p:sp>
      <p:sp>
        <p:nvSpPr>
          <p:cNvPr id="32" name="textruta 31"/>
          <p:cNvSpPr txBox="1"/>
          <p:nvPr/>
        </p:nvSpPr>
        <p:spPr>
          <a:xfrm>
            <a:off x="-96688" y="5276527"/>
            <a:ext cx="12192000" cy="384721"/>
          </a:xfrm>
          <a:prstGeom prst="rect">
            <a:avLst/>
          </a:prstGeom>
          <a:noFill/>
        </p:spPr>
        <p:txBody>
          <a:bodyPr wrap="square" rtlCol="0">
            <a:spAutoFit/>
          </a:bodyPr>
          <a:lstStyle/>
          <a:p>
            <a:pPr algn="ctr"/>
            <a:r>
              <a:rPr lang="sv-SE"/>
              <a:t>Patient</a:t>
            </a:r>
          </a:p>
        </p:txBody>
      </p:sp>
      <p:cxnSp>
        <p:nvCxnSpPr>
          <p:cNvPr id="34" name="Rak pilkoppling 33"/>
          <p:cNvCxnSpPr/>
          <p:nvPr/>
        </p:nvCxnSpPr>
        <p:spPr>
          <a:xfrm flipV="1">
            <a:off x="6911087" y="2676342"/>
            <a:ext cx="1051919" cy="26068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ak pilkoppling 34"/>
          <p:cNvCxnSpPr/>
          <p:nvPr/>
        </p:nvCxnSpPr>
        <p:spPr>
          <a:xfrm flipV="1">
            <a:off x="6960096" y="3255840"/>
            <a:ext cx="2222741" cy="432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ak pilkoppling 37"/>
          <p:cNvCxnSpPr/>
          <p:nvPr/>
        </p:nvCxnSpPr>
        <p:spPr>
          <a:xfrm>
            <a:off x="6911087" y="3587195"/>
            <a:ext cx="3603255" cy="25216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Rak pilkoppling 40"/>
          <p:cNvCxnSpPr/>
          <p:nvPr/>
        </p:nvCxnSpPr>
        <p:spPr>
          <a:xfrm flipH="1" flipV="1">
            <a:off x="2794704" y="3255841"/>
            <a:ext cx="2077160" cy="14013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6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nderrubrik 11">
            <a:extLst>
              <a:ext uri="{FF2B5EF4-FFF2-40B4-BE49-F238E27FC236}">
                <a16:creationId xmlns:a16="http://schemas.microsoft.com/office/drawing/2014/main" id="{76549CC0-5FC8-5D97-7F7A-B65431BE31E7}"/>
              </a:ext>
            </a:extLst>
          </p:cNvPr>
          <p:cNvSpPr>
            <a:spLocks noGrp="1"/>
          </p:cNvSpPr>
          <p:nvPr>
            <p:ph type="subTitle" idx="1"/>
          </p:nvPr>
        </p:nvSpPr>
        <p:spPr/>
        <p:txBody>
          <a:bodyPr>
            <a:normAutofit/>
          </a:bodyPr>
          <a:lstStyle/>
          <a:p>
            <a:pPr marL="342900" indent="-342900">
              <a:buFont typeface="Arial" panose="020B0604020202020204" pitchFamily="34" charset="0"/>
              <a:buChar char="•"/>
            </a:pPr>
            <a:r>
              <a:rPr lang="sv-SE"/>
              <a:t>Du som är 13 år eller äldre och som är listad på en hälsocentral i Gävleborg</a:t>
            </a:r>
            <a:br>
              <a:rPr lang="sv-SE"/>
            </a:br>
            <a:endParaRPr lang="sv-SE"/>
          </a:p>
          <a:p>
            <a:pPr marL="342900" indent="-342900">
              <a:buFont typeface="Arial" panose="020B0604020202020204" pitchFamily="34" charset="0"/>
              <a:buChar char="•"/>
            </a:pPr>
            <a:r>
              <a:rPr lang="sv-SE" b="0" i="0" kern="1200">
                <a:solidFill>
                  <a:schemeClr val="tx1"/>
                </a:solidFill>
                <a:effectLst/>
                <a:latin typeface="+mn-lt"/>
                <a:ea typeface="+mn-ea"/>
                <a:cs typeface="+mn-cs"/>
              </a:rPr>
              <a:t>Vårdnadshavare kan vara ombud för sina egna barn som är 0–12 år</a:t>
            </a:r>
          </a:p>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Du som har spärrad journal eller skyddade personuppgifter kan </a:t>
            </a:r>
            <a:r>
              <a:rPr lang="sv-SE" i="1"/>
              <a:t>inte</a:t>
            </a:r>
            <a:r>
              <a:rPr lang="sv-SE"/>
              <a:t> använda Min vård Gävleborg</a:t>
            </a:r>
          </a:p>
          <a:p>
            <a:endParaRPr lang="sv-SE"/>
          </a:p>
          <a:p>
            <a:endParaRPr lang="sv-SE"/>
          </a:p>
        </p:txBody>
      </p:sp>
      <p:sp>
        <p:nvSpPr>
          <p:cNvPr id="8" name="Rubrik 7"/>
          <p:cNvSpPr>
            <a:spLocks noGrp="1"/>
          </p:cNvSpPr>
          <p:nvPr>
            <p:ph type="title"/>
          </p:nvPr>
        </p:nvSpPr>
        <p:spPr/>
        <p:txBody>
          <a:bodyPr>
            <a:normAutofit fontScale="90000"/>
          </a:bodyPr>
          <a:lstStyle/>
          <a:p>
            <a:r>
              <a:rPr lang="sv-SE"/>
              <a:t>Vem kan använda Min vård Gävleborg?</a:t>
            </a:r>
            <a:br>
              <a:rPr lang="sv-SE"/>
            </a:br>
            <a:endParaRPr lang="sv-SE"/>
          </a:p>
        </p:txBody>
      </p:sp>
      <p:pic>
        <p:nvPicPr>
          <p:cNvPr id="11" name="Bildobjekt 10">
            <a:extLst>
              <a:ext uri="{FF2B5EF4-FFF2-40B4-BE49-F238E27FC236}">
                <a16:creationId xmlns:a16="http://schemas.microsoft.com/office/drawing/2014/main" id="{CB44D12F-E408-F003-13E2-43AAD1BA2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391" y="543348"/>
            <a:ext cx="2520280" cy="5781301"/>
          </a:xfrm>
          <a:prstGeom prst="rect">
            <a:avLst/>
          </a:prstGeom>
        </p:spPr>
      </p:pic>
    </p:spTree>
    <p:extLst>
      <p:ext uri="{BB962C8B-B14F-4D97-AF65-F5344CB8AC3E}">
        <p14:creationId xmlns:p14="http://schemas.microsoft.com/office/powerpoint/2010/main" val="2076215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ruta 31"/>
          <p:cNvSpPr txBox="1"/>
          <p:nvPr/>
        </p:nvSpPr>
        <p:spPr>
          <a:xfrm>
            <a:off x="-96688" y="5276527"/>
            <a:ext cx="12192000" cy="384721"/>
          </a:xfrm>
          <a:prstGeom prst="rect">
            <a:avLst/>
          </a:prstGeom>
          <a:noFill/>
        </p:spPr>
        <p:txBody>
          <a:bodyPr wrap="square" rtlCol="0">
            <a:spAutoFit/>
          </a:bodyPr>
          <a:lstStyle/>
          <a:p>
            <a:pPr algn="ctr"/>
            <a:r>
              <a:rPr lang="sv-SE"/>
              <a:t>Patient</a:t>
            </a:r>
          </a:p>
        </p:txBody>
      </p:sp>
      <p:pic>
        <p:nvPicPr>
          <p:cNvPr id="18" name="Platshållare för innehåll 17"/>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361317" y="1916112"/>
            <a:ext cx="839569" cy="3025775"/>
          </a:xfrm>
        </p:spPr>
      </p:pic>
      <p:pic>
        <p:nvPicPr>
          <p:cNvPr id="29" name="Bildobjekt 2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54390" y="2331813"/>
            <a:ext cx="1856697" cy="1856697"/>
          </a:xfrm>
          <a:prstGeom prst="ellipse">
            <a:avLst/>
          </a:prstGeom>
        </p:spPr>
      </p:pic>
      <p:sp>
        <p:nvSpPr>
          <p:cNvPr id="30" name="textruta 29"/>
          <p:cNvSpPr txBox="1"/>
          <p:nvPr/>
        </p:nvSpPr>
        <p:spPr>
          <a:xfrm>
            <a:off x="2711933" y="2821444"/>
            <a:ext cx="2448272" cy="384721"/>
          </a:xfrm>
          <a:prstGeom prst="rect">
            <a:avLst/>
          </a:prstGeom>
          <a:noFill/>
        </p:spPr>
        <p:txBody>
          <a:bodyPr wrap="square" rtlCol="0">
            <a:spAutoFit/>
          </a:bodyPr>
          <a:lstStyle/>
          <a:p>
            <a:pPr algn="ctr"/>
            <a:r>
              <a:rPr lang="sv-SE"/>
              <a:t>Fast vårdkontakt</a:t>
            </a:r>
          </a:p>
        </p:txBody>
      </p:sp>
      <p:sp>
        <p:nvSpPr>
          <p:cNvPr id="31" name="textruta 30"/>
          <p:cNvSpPr txBox="1"/>
          <p:nvPr/>
        </p:nvSpPr>
        <p:spPr>
          <a:xfrm>
            <a:off x="2817748" y="3996149"/>
            <a:ext cx="2448272" cy="384721"/>
          </a:xfrm>
          <a:prstGeom prst="rect">
            <a:avLst/>
          </a:prstGeom>
          <a:noFill/>
        </p:spPr>
        <p:txBody>
          <a:bodyPr wrap="square" rtlCol="0">
            <a:spAutoFit/>
          </a:bodyPr>
          <a:lstStyle/>
          <a:p>
            <a:pPr algn="ctr"/>
            <a:r>
              <a:rPr lang="sv-SE"/>
              <a:t>Behandlande roll</a:t>
            </a:r>
          </a:p>
        </p:txBody>
      </p:sp>
      <p:cxnSp>
        <p:nvCxnSpPr>
          <p:cNvPr id="41" name="Rak pilkoppling 40"/>
          <p:cNvCxnSpPr/>
          <p:nvPr/>
        </p:nvCxnSpPr>
        <p:spPr>
          <a:xfrm flipH="1" flipV="1">
            <a:off x="2794704" y="3255841"/>
            <a:ext cx="2077160" cy="14013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p:cNvCxnSpPr/>
          <p:nvPr/>
        </p:nvCxnSpPr>
        <p:spPr>
          <a:xfrm flipH="1">
            <a:off x="2817748" y="3692453"/>
            <a:ext cx="2054117" cy="27041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856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noAutofit/>
          </a:bodyPr>
          <a:lstStyle/>
          <a:p>
            <a:r>
              <a:rPr lang="sv-SE"/>
              <a:t>Funktioner i Clinic24 </a:t>
            </a:r>
            <a:br>
              <a:rPr lang="sv-SE"/>
            </a:br>
            <a:r>
              <a:rPr lang="sv-SE"/>
              <a:t>för medarbetarna</a:t>
            </a:r>
          </a:p>
        </p:txBody>
      </p:sp>
    </p:spTree>
    <p:extLst>
      <p:ext uri="{BB962C8B-B14F-4D97-AF65-F5344CB8AC3E}">
        <p14:creationId xmlns:p14="http://schemas.microsoft.com/office/powerpoint/2010/main" val="1860696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9B73C7D9-E8E4-F0E5-4410-8F1D74C269BD}"/>
              </a:ext>
            </a:extLst>
          </p:cNvPr>
          <p:cNvSpPr>
            <a:spLocks noGrp="1"/>
          </p:cNvSpPr>
          <p:nvPr>
            <p:ph type="title"/>
          </p:nvPr>
        </p:nvSpPr>
        <p:spPr/>
        <p:txBody>
          <a:bodyPr/>
          <a:lstStyle/>
          <a:p>
            <a:r>
              <a:rPr lang="sv-SE"/>
              <a:t>System</a:t>
            </a:r>
          </a:p>
        </p:txBody>
      </p:sp>
      <p:sp>
        <p:nvSpPr>
          <p:cNvPr id="8" name="Platshållare för text 7"/>
          <p:cNvSpPr>
            <a:spLocks noGrp="1"/>
          </p:cNvSpPr>
          <p:nvPr>
            <p:ph sz="quarter" idx="10"/>
          </p:nvPr>
        </p:nvSpPr>
        <p:spPr>
          <a:xfrm>
            <a:off x="767408" y="5133360"/>
            <a:ext cx="5328592" cy="4319587"/>
          </a:xfrm>
        </p:spPr>
        <p:txBody>
          <a:bodyPr>
            <a:normAutofit/>
          </a:bodyPr>
          <a:lstStyle/>
          <a:p>
            <a:r>
              <a:rPr lang="sv-SE"/>
              <a:t>Vårdens medarbetare använder Clinic24</a:t>
            </a:r>
          </a:p>
        </p:txBody>
      </p:sp>
      <p:sp>
        <p:nvSpPr>
          <p:cNvPr id="10" name="Platshållare för text 7"/>
          <p:cNvSpPr txBox="1">
            <a:spLocks/>
          </p:cNvSpPr>
          <p:nvPr/>
        </p:nvSpPr>
        <p:spPr>
          <a:xfrm>
            <a:off x="6246241" y="5121144"/>
            <a:ext cx="5130407" cy="432000"/>
          </a:xfrm>
          <a:prstGeom prst="rect">
            <a:avLst/>
          </a:prstGeom>
        </p:spPr>
        <p:txBody>
          <a:bodyPr vert="horz" lIns="91438" tIns="45719" rIns="91438" bIns="45719" rtlCol="0" anchor="ctr" anchorCtr="0">
            <a:normAutofit fontScale="92500"/>
          </a:bodyPr>
          <a:lstStyle>
            <a:lvl1pPr marL="0" indent="0" algn="l" defTabSz="914377" rtl="0" eaLnBrk="1" latinLnBrk="0" hangingPunct="1">
              <a:lnSpc>
                <a:spcPct val="100000"/>
              </a:lnSpc>
              <a:spcBef>
                <a:spcPts val="600"/>
              </a:spcBef>
              <a:buFont typeface="Arial" panose="020B0604020202020204" pitchFamily="34" charset="0"/>
              <a:buNone/>
              <a:defRPr sz="24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sv-SE"/>
              <a:t>Patienten använder Min vård Gävleborg</a:t>
            </a:r>
          </a:p>
        </p:txBody>
      </p:sp>
      <p:grpSp>
        <p:nvGrpSpPr>
          <p:cNvPr id="19" name="Grupp 18">
            <a:extLst>
              <a:ext uri="{FF2B5EF4-FFF2-40B4-BE49-F238E27FC236}">
                <a16:creationId xmlns:a16="http://schemas.microsoft.com/office/drawing/2014/main" id="{62030284-550E-B4D8-B788-6AB3CC5D0E96}"/>
              </a:ext>
            </a:extLst>
          </p:cNvPr>
          <p:cNvGrpSpPr/>
          <p:nvPr/>
        </p:nvGrpSpPr>
        <p:grpSpPr>
          <a:xfrm>
            <a:off x="7980258" y="1346706"/>
            <a:ext cx="1716142" cy="3655738"/>
            <a:chOff x="7928543" y="2761174"/>
            <a:chExt cx="1847239" cy="3717032"/>
          </a:xfrm>
        </p:grpSpPr>
        <p:pic>
          <p:nvPicPr>
            <p:cNvPr id="20" name="Picture 2">
              <a:extLst>
                <a:ext uri="{FF2B5EF4-FFF2-40B4-BE49-F238E27FC236}">
                  <a16:creationId xmlns:a16="http://schemas.microsoft.com/office/drawing/2014/main" id="{F79181BD-F65A-443C-36CE-FFA054F8FA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Bildobjekt 20" descr="En bild som visar Mobiltelefon, pryl, Portabel kommunikationsenhet, Kommunikationsenhet&#10;&#10;Automatiskt genererad beskrivning">
              <a:extLst>
                <a:ext uri="{FF2B5EF4-FFF2-40B4-BE49-F238E27FC236}">
                  <a16:creationId xmlns:a16="http://schemas.microsoft.com/office/drawing/2014/main" id="{2E296B7A-BDEC-806E-F7E6-AEF82AA4F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pic>
        <p:nvPicPr>
          <p:cNvPr id="2" name="Picture 1">
            <a:extLst>
              <a:ext uri="{FF2B5EF4-FFF2-40B4-BE49-F238E27FC236}">
                <a16:creationId xmlns:a16="http://schemas.microsoft.com/office/drawing/2014/main" id="{C5B9F148-ABEC-F879-1268-300197D05BEE}"/>
              </a:ext>
            </a:extLst>
          </p:cNvPr>
          <p:cNvPicPr>
            <a:picLocks noChangeAspect="1"/>
          </p:cNvPicPr>
          <p:nvPr/>
        </p:nvPicPr>
        <p:blipFill>
          <a:blip r:embed="rId5"/>
          <a:stretch>
            <a:fillRect/>
          </a:stretch>
        </p:blipFill>
        <p:spPr>
          <a:xfrm>
            <a:off x="604820" y="1487277"/>
            <a:ext cx="5492289" cy="3378507"/>
          </a:xfrm>
          <a:prstGeom prst="rect">
            <a:avLst/>
          </a:prstGeom>
        </p:spPr>
      </p:pic>
    </p:spTree>
    <p:extLst>
      <p:ext uri="{BB962C8B-B14F-4D97-AF65-F5344CB8AC3E}">
        <p14:creationId xmlns:p14="http://schemas.microsoft.com/office/powerpoint/2010/main" val="3661071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a:xfrm>
            <a:off x="1343472" y="2538414"/>
            <a:ext cx="5545137" cy="4319586"/>
          </a:xfrm>
        </p:spPr>
        <p:txBody>
          <a:bodyPr>
            <a:normAutofit/>
          </a:bodyPr>
          <a:lstStyle/>
          <a:p>
            <a:endParaRPr lang="sv-SE" sz="2400"/>
          </a:p>
          <a:p>
            <a:r>
              <a:rPr lang="sv-SE" sz="2400"/>
              <a:t>              </a:t>
            </a:r>
            <a:r>
              <a:rPr lang="sv-SE" sz="2400">
                <a:solidFill>
                  <a:schemeClr val="accent1"/>
                </a:solidFill>
              </a:rPr>
              <a:t>→ primärvård</a:t>
            </a:r>
          </a:p>
          <a:p>
            <a:r>
              <a:rPr lang="sv-SE">
                <a:solidFill>
                  <a:schemeClr val="accent2"/>
                </a:solidFill>
              </a:rPr>
              <a:t>     </a:t>
            </a:r>
            <a:r>
              <a:rPr lang="sv-SE">
                <a:solidFill>
                  <a:schemeClr val="accent1"/>
                </a:solidFill>
              </a:rPr>
              <a:t>→ </a:t>
            </a:r>
            <a:r>
              <a:rPr lang="sv-SE" sz="2400">
                <a:solidFill>
                  <a:schemeClr val="accent1"/>
                </a:solidFill>
              </a:rPr>
              <a:t>sjuksköterska</a:t>
            </a:r>
          </a:p>
          <a:p>
            <a:r>
              <a:rPr lang="sv-SE" sz="2400">
                <a:solidFill>
                  <a:schemeClr val="accent2"/>
                </a:solidFill>
              </a:rPr>
              <a:t>                        </a:t>
            </a:r>
            <a:r>
              <a:rPr lang="sv-SE" sz="2400">
                <a:solidFill>
                  <a:schemeClr val="accent1"/>
                </a:solidFill>
              </a:rPr>
              <a:t>→ diabetes</a:t>
            </a:r>
          </a:p>
        </p:txBody>
      </p:sp>
      <p:sp>
        <p:nvSpPr>
          <p:cNvPr id="7" name="Platshållare för innehåll 2"/>
          <p:cNvSpPr txBox="1">
            <a:spLocks/>
          </p:cNvSpPr>
          <p:nvPr/>
        </p:nvSpPr>
        <p:spPr>
          <a:xfrm>
            <a:off x="724986" y="2550616"/>
            <a:ext cx="5256000" cy="3636000"/>
          </a:xfrm>
          <a:prstGeom prst="rect">
            <a:avLst/>
          </a:prstGeom>
        </p:spPr>
        <p:txBody>
          <a:bodyPr vert="horz" lIns="91438" tIns="45719" rIns="91438" bIns="45719" rtlCol="0">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0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2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sv-SE" sz="2400" b="1"/>
              <a:t>Viktigaste delarna:</a:t>
            </a:r>
          </a:p>
          <a:p>
            <a:pPr marL="342900" indent="-342900">
              <a:buFont typeface="Arial" panose="020B0604020202020204" pitchFamily="34" charset="0"/>
              <a:buChar char="•"/>
            </a:pPr>
            <a:r>
              <a:rPr lang="sv-SE" sz="2400"/>
              <a:t>Specialitet </a:t>
            </a:r>
          </a:p>
          <a:p>
            <a:pPr marL="342900" indent="-342900">
              <a:buFont typeface="Arial" panose="020B0604020202020204" pitchFamily="34" charset="0"/>
              <a:buChar char="•"/>
            </a:pPr>
            <a:r>
              <a:rPr lang="sv-SE" sz="2400"/>
              <a:t>Yrke  </a:t>
            </a:r>
          </a:p>
          <a:p>
            <a:pPr marL="342900" indent="-342900">
              <a:buFont typeface="Arial" panose="020B0604020202020204" pitchFamily="34" charset="0"/>
              <a:buChar char="•"/>
            </a:pPr>
            <a:r>
              <a:rPr lang="sv-SE" sz="2400"/>
              <a:t>Spetskompetens</a:t>
            </a:r>
          </a:p>
        </p:txBody>
      </p:sp>
      <p:pic>
        <p:nvPicPr>
          <p:cNvPr id="6" name="Platshållare för innehåll 5"/>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6792000" y="0"/>
            <a:ext cx="5400000" cy="6858000"/>
          </a:xfrm>
        </p:spPr>
      </p:pic>
      <p:sp>
        <p:nvSpPr>
          <p:cNvPr id="2" name="Rubrik 1"/>
          <p:cNvSpPr>
            <a:spLocks noGrp="1"/>
          </p:cNvSpPr>
          <p:nvPr>
            <p:ph type="title"/>
          </p:nvPr>
        </p:nvSpPr>
        <p:spPr/>
        <p:txBody>
          <a:bodyPr/>
          <a:lstStyle/>
          <a:p>
            <a:r>
              <a:rPr lang="sv-SE"/>
              <a:t>Varje medarbetare </a:t>
            </a:r>
            <a:br>
              <a:rPr lang="sv-SE"/>
            </a:br>
            <a:r>
              <a:rPr lang="sv-SE"/>
              <a:t>har en ”roll”</a:t>
            </a:r>
          </a:p>
        </p:txBody>
      </p:sp>
    </p:spTree>
    <p:extLst>
      <p:ext uri="{BB962C8B-B14F-4D97-AF65-F5344CB8AC3E}">
        <p14:creationId xmlns:p14="http://schemas.microsoft.com/office/powerpoint/2010/main" val="14182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3"/>
          <p:cNvSpPr>
            <a:spLocks noGrp="1"/>
          </p:cNvSpPr>
          <p:nvPr>
            <p:ph idx="12"/>
          </p:nvPr>
        </p:nvSpPr>
        <p:spPr>
          <a:xfrm>
            <a:off x="5919318" y="5327630"/>
            <a:ext cx="5400000" cy="889565"/>
          </a:xfrm>
          <a:prstGeom prst="rect">
            <a:avLst/>
          </a:prstGeom>
        </p:spPr>
        <p:txBody>
          <a:bodyPr>
            <a:normAutofit/>
          </a:bodyPr>
          <a:lstStyle/>
          <a:p>
            <a:pPr marL="0" indent="0" algn="ctr">
              <a:buNone/>
            </a:pPr>
            <a:r>
              <a:rPr lang="sv-SE" sz="2400"/>
              <a:t>För att vårdpersonalen </a:t>
            </a:r>
            <a:br>
              <a:rPr lang="sv-SE" sz="2400"/>
            </a:br>
            <a:r>
              <a:rPr lang="sv-SE" sz="2400"/>
              <a:t>ska hitta rätt resurs</a:t>
            </a:r>
          </a:p>
          <a:p>
            <a:endParaRPr lang="sv-SE"/>
          </a:p>
        </p:txBody>
      </p:sp>
      <p:sp>
        <p:nvSpPr>
          <p:cNvPr id="2" name="Rubrik 1"/>
          <p:cNvSpPr>
            <a:spLocks noGrp="1"/>
          </p:cNvSpPr>
          <p:nvPr>
            <p:ph type="title"/>
          </p:nvPr>
        </p:nvSpPr>
        <p:spPr/>
        <p:txBody>
          <a:bodyPr/>
          <a:lstStyle/>
          <a:p>
            <a:r>
              <a:rPr lang="sv-SE"/>
              <a:t>Varför behövs roller i Min vård Gävleborg?</a:t>
            </a:r>
          </a:p>
        </p:txBody>
      </p:sp>
      <p:sp>
        <p:nvSpPr>
          <p:cNvPr id="6" name="Platshållare för innehåll 2"/>
          <p:cNvSpPr txBox="1">
            <a:spLocks/>
          </p:cNvSpPr>
          <p:nvPr/>
        </p:nvSpPr>
        <p:spPr>
          <a:xfrm>
            <a:off x="1000816" y="5327630"/>
            <a:ext cx="5181600" cy="1152128"/>
          </a:xfrm>
          <a:prstGeom prst="rect">
            <a:avLst/>
          </a:prstGeom>
        </p:spPr>
        <p:txBody>
          <a:bodyPr vert="horz" lIns="91438" tIns="45719" rIns="91438" bIns="45719" rtlCol="0">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0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2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gn="ctr"/>
            <a:r>
              <a:rPr lang="sv-SE" sz="2400"/>
              <a:t>För att patienten ska styras </a:t>
            </a:r>
            <a:br>
              <a:rPr lang="sv-SE" sz="2400"/>
            </a:br>
            <a:r>
              <a:rPr lang="sv-SE" sz="2400"/>
              <a:t>till rätt kompetens i vården</a:t>
            </a:r>
          </a:p>
        </p:txBody>
      </p:sp>
      <p:pic>
        <p:nvPicPr>
          <p:cNvPr id="13" name="Bildobjekt 12"/>
          <p:cNvPicPr>
            <a:picLocks noChangeAspect="1"/>
          </p:cNvPicPr>
          <p:nvPr/>
        </p:nvPicPr>
        <p:blipFill rotWithShape="1">
          <a:blip r:embed="rId3" cstate="print">
            <a:extLst>
              <a:ext uri="{28A0092B-C50C-407E-A947-70E740481C1C}">
                <a14:useLocalDpi xmlns:a14="http://schemas.microsoft.com/office/drawing/2010/main" val="0"/>
              </a:ext>
            </a:extLst>
          </a:blip>
          <a:srcRect r="-405"/>
          <a:stretch/>
        </p:blipFill>
        <p:spPr>
          <a:xfrm>
            <a:off x="6937932" y="1748751"/>
            <a:ext cx="3362772" cy="3362772"/>
          </a:xfrm>
          <a:prstGeom prst="ellipse">
            <a:avLst/>
          </a:prstGeom>
          <a:ln>
            <a:noFill/>
          </a:ln>
        </p:spPr>
      </p:pic>
      <p:grpSp>
        <p:nvGrpSpPr>
          <p:cNvPr id="3" name="Grupp 2">
            <a:extLst>
              <a:ext uri="{FF2B5EF4-FFF2-40B4-BE49-F238E27FC236}">
                <a16:creationId xmlns:a16="http://schemas.microsoft.com/office/drawing/2014/main" id="{A28EAB3A-2FD6-D06C-FA85-6563FB928417}"/>
              </a:ext>
            </a:extLst>
          </p:cNvPr>
          <p:cNvGrpSpPr>
            <a:grpSpLocks noChangeAspect="1"/>
          </p:cNvGrpSpPr>
          <p:nvPr/>
        </p:nvGrpSpPr>
        <p:grpSpPr>
          <a:xfrm>
            <a:off x="2812497" y="1862387"/>
            <a:ext cx="1558237" cy="3135501"/>
            <a:chOff x="7437505" y="805894"/>
            <a:chExt cx="2641860" cy="5315977"/>
          </a:xfrm>
        </p:grpSpPr>
        <p:pic>
          <p:nvPicPr>
            <p:cNvPr id="4" name="Picture 2" descr="6b4163da-aa05-41a8-b38e-6d59932d7ef6@regiongavleborg">
              <a:extLst>
                <a:ext uri="{FF2B5EF4-FFF2-40B4-BE49-F238E27FC236}">
                  <a16:creationId xmlns:a16="http://schemas.microsoft.com/office/drawing/2014/main" id="{B958D93E-E1B7-E5DA-11E5-D6986B38B3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8643" y="937869"/>
              <a:ext cx="2348814" cy="508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4">
              <a:extLst>
                <a:ext uri="{FF2B5EF4-FFF2-40B4-BE49-F238E27FC236}">
                  <a16:creationId xmlns:a16="http://schemas.microsoft.com/office/drawing/2014/main" id="{A66F7B55-30FF-BDFA-4F8E-3EBBEDD7B4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7505" y="805894"/>
              <a:ext cx="2641860" cy="5315977"/>
            </a:xfrm>
            <a:prstGeom prst="rect">
              <a:avLst/>
            </a:prstGeom>
          </p:spPr>
        </p:pic>
      </p:grpSp>
    </p:spTree>
    <p:extLst>
      <p:ext uri="{BB962C8B-B14F-4D97-AF65-F5344CB8AC3E}">
        <p14:creationId xmlns:p14="http://schemas.microsoft.com/office/powerpoint/2010/main" val="1278511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a:t>Vad medarbetaren </a:t>
            </a:r>
            <a:br>
              <a:rPr lang="sv-SE"/>
            </a:br>
            <a:r>
              <a:rPr lang="sv-SE"/>
              <a:t>gör i Clinic24</a:t>
            </a:r>
          </a:p>
        </p:txBody>
      </p:sp>
      <p:sp>
        <p:nvSpPr>
          <p:cNvPr id="7" name="Platshållare för innehåll 9"/>
          <p:cNvSpPr>
            <a:spLocks noGrp="1"/>
          </p:cNvSpPr>
          <p:nvPr>
            <p:ph sz="quarter" idx="10"/>
          </p:nvPr>
        </p:nvSpPr>
        <p:spPr>
          <a:xfrm>
            <a:off x="8544272" y="3862343"/>
            <a:ext cx="11090275" cy="4319587"/>
          </a:xfrm>
        </p:spPr>
        <p:txBody>
          <a:bodyPr/>
          <a:lstStyle/>
          <a:p>
            <a:pPr marL="285750" indent="-285750">
              <a:buFont typeface="Arial" panose="020B0604020202020204" pitchFamily="34" charset="0"/>
              <a:buChar char="•"/>
            </a:pPr>
            <a:r>
              <a:rPr lang="sv-SE" sz="1800"/>
              <a:t>Läser patientens anamnes</a:t>
            </a:r>
          </a:p>
          <a:p>
            <a:pPr marL="285750" indent="-285750">
              <a:buFont typeface="Arial" panose="020B0604020202020204" pitchFamily="34" charset="0"/>
              <a:buChar char="•"/>
            </a:pPr>
            <a:r>
              <a:rPr lang="sv-SE" sz="1800"/>
              <a:t>Läser på om patientens ärende</a:t>
            </a:r>
          </a:p>
          <a:p>
            <a:pPr marL="285750" indent="-285750">
              <a:buFont typeface="Arial" panose="020B0604020202020204" pitchFamily="34" charset="0"/>
              <a:buChar char="•"/>
            </a:pPr>
            <a:r>
              <a:rPr lang="sv-SE" sz="1800"/>
              <a:t>Läser svar på frågeformulär</a:t>
            </a:r>
          </a:p>
          <a:p>
            <a:pPr marL="285750" indent="-285750">
              <a:buFont typeface="Arial" panose="020B0604020202020204" pitchFamily="34" charset="0"/>
              <a:buChar char="•"/>
            </a:pPr>
            <a:r>
              <a:rPr lang="sv-SE" sz="1800"/>
              <a:t>Hanterar vidimeringsposter</a:t>
            </a:r>
          </a:p>
        </p:txBody>
      </p:sp>
      <p:graphicFrame>
        <p:nvGraphicFramePr>
          <p:cNvPr id="4" name="Diagram 3"/>
          <p:cNvGraphicFramePr/>
          <p:nvPr>
            <p:extLst>
              <p:ext uri="{D42A27DB-BD31-4B8C-83A1-F6EECF244321}">
                <p14:modId xmlns:p14="http://schemas.microsoft.com/office/powerpoint/2010/main" val="2732431736"/>
              </p:ext>
            </p:extLst>
          </p:nvPr>
        </p:nvGraphicFramePr>
        <p:xfrm>
          <a:off x="1703512" y="733093"/>
          <a:ext cx="8960544" cy="5472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tshållare för innehåll 2"/>
          <p:cNvSpPr txBox="1">
            <a:spLocks/>
          </p:cNvSpPr>
          <p:nvPr/>
        </p:nvSpPr>
        <p:spPr>
          <a:xfrm>
            <a:off x="7644172" y="1123450"/>
            <a:ext cx="5688632" cy="1872208"/>
          </a:xfrm>
          <a:prstGeom prst="rect">
            <a:avLst/>
          </a:prstGeom>
        </p:spPr>
        <p:txBody>
          <a:bodyPr vert="horz" lIns="91438" tIns="45719" rIns="91438" bIns="45719" rtlCol="0">
            <a:normAutofit/>
          </a:bodyPr>
          <a:lstStyle>
            <a:lvl1pPr marL="182558" indent="-182558" algn="l" defTabSz="914377"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sv-SE" sz="1800"/>
              <a:t>Genomför digitala besök </a:t>
            </a:r>
          </a:p>
          <a:p>
            <a:r>
              <a:rPr lang="sv-SE" sz="1800"/>
              <a:t>Kommunicerar via chatt</a:t>
            </a:r>
          </a:p>
          <a:p>
            <a:r>
              <a:rPr lang="sv-SE" sz="1800"/>
              <a:t>Skickar bokningsbiljetter</a:t>
            </a:r>
          </a:p>
          <a:p>
            <a:r>
              <a:rPr lang="sv-SE" sz="1800"/>
              <a:t>Skickar frågeformulär</a:t>
            </a:r>
          </a:p>
          <a:p>
            <a:r>
              <a:rPr lang="sv-SE" sz="1800"/>
              <a:t>Tar emot administrativa ärenden </a:t>
            </a:r>
          </a:p>
          <a:p>
            <a:pPr marL="0" indent="0">
              <a:buNone/>
            </a:pPr>
            <a:endParaRPr lang="sv-SE" sz="1800">
              <a:solidFill>
                <a:srgbClr val="FF0000"/>
              </a:solidFill>
            </a:endParaRPr>
          </a:p>
          <a:p>
            <a:pPr marL="0" indent="0">
              <a:buFont typeface="Arial" panose="020B0604020202020204" pitchFamily="34" charset="0"/>
              <a:buNone/>
            </a:pPr>
            <a:endParaRPr lang="sv-SE"/>
          </a:p>
          <a:p>
            <a:endParaRPr lang="sv-SE"/>
          </a:p>
        </p:txBody>
      </p:sp>
      <p:sp>
        <p:nvSpPr>
          <p:cNvPr id="6" name="Rektangel 5"/>
          <p:cNvSpPr/>
          <p:nvPr/>
        </p:nvSpPr>
        <p:spPr>
          <a:xfrm>
            <a:off x="175568" y="4002178"/>
            <a:ext cx="4104456" cy="1477328"/>
          </a:xfrm>
          <a:prstGeom prst="rect">
            <a:avLst/>
          </a:prstGeom>
        </p:spPr>
        <p:txBody>
          <a:bodyPr wrap="square">
            <a:spAutoFit/>
          </a:bodyPr>
          <a:lstStyle/>
          <a:p>
            <a:pPr marL="342900" indent="-342900">
              <a:buFont typeface="Arial" panose="020B0604020202020204" pitchFamily="34" charset="0"/>
              <a:buChar char="•"/>
            </a:pPr>
            <a:r>
              <a:rPr lang="sv-SE" sz="1800"/>
              <a:t>Skickar konsultationsförfrågningar</a:t>
            </a:r>
          </a:p>
          <a:p>
            <a:pPr marL="342900" indent="-342900">
              <a:buFont typeface="Arial" panose="020B0604020202020204" pitchFamily="34" charset="0"/>
              <a:buChar char="•"/>
            </a:pPr>
            <a:r>
              <a:rPr lang="sv-SE" sz="1800"/>
              <a:t>Svarar på konsultationer</a:t>
            </a:r>
          </a:p>
          <a:p>
            <a:pPr marL="342900" indent="-342900">
              <a:buFont typeface="Arial" panose="020B0604020202020204" pitchFamily="34" charset="0"/>
              <a:buChar char="•"/>
            </a:pPr>
            <a:r>
              <a:rPr lang="sv-SE" sz="1800"/>
              <a:t>Lämnar över besök</a:t>
            </a:r>
          </a:p>
          <a:p>
            <a:pPr marL="342900" indent="-342900">
              <a:buFont typeface="Arial" panose="020B0604020202020204" pitchFamily="34" charset="0"/>
              <a:buChar char="•"/>
            </a:pPr>
            <a:r>
              <a:rPr lang="sv-SE" sz="1800"/>
              <a:t>Kommunicerar med kollegor</a:t>
            </a:r>
            <a:br>
              <a:rPr lang="sv-SE" sz="1800"/>
            </a:br>
            <a:r>
              <a:rPr lang="sv-SE" sz="1800"/>
              <a:t>under ett pågående besök</a:t>
            </a:r>
          </a:p>
        </p:txBody>
      </p:sp>
    </p:spTree>
    <p:extLst>
      <p:ext uri="{BB962C8B-B14F-4D97-AF65-F5344CB8AC3E}">
        <p14:creationId xmlns:p14="http://schemas.microsoft.com/office/powerpoint/2010/main" val="41185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949161" y="2249019"/>
            <a:ext cx="4032448" cy="102474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a:t>
            </a:r>
          </a:p>
        </p:txBody>
      </p:sp>
      <p:sp>
        <p:nvSpPr>
          <p:cNvPr id="3" name="Platshållare för innehåll 2"/>
          <p:cNvSpPr>
            <a:spLocks noGrp="1"/>
          </p:cNvSpPr>
          <p:nvPr>
            <p:ph type="subTitle" idx="1"/>
          </p:nvPr>
        </p:nvSpPr>
        <p:spPr/>
        <p:txBody>
          <a:bodyPr>
            <a:normAutofit/>
          </a:bodyPr>
          <a:lstStyle/>
          <a:p>
            <a:pPr marL="342900" indent="-342900">
              <a:buFont typeface="Arial" panose="020B0604020202020204" pitchFamily="34" charset="0"/>
              <a:buChar char="•"/>
            </a:pPr>
            <a:r>
              <a:rPr lang="sv-SE"/>
              <a:t>Målet är att invånaren ska få vård inom utsatt tid.</a:t>
            </a:r>
          </a:p>
          <a:p>
            <a:pPr marL="342900" indent="-342900">
              <a:buFont typeface="Arial" panose="020B0604020202020204" pitchFamily="34" charset="0"/>
              <a:buChar char="•"/>
            </a:pPr>
            <a:r>
              <a:rPr lang="sv-SE"/>
              <a:t>Ärenden som inte tas omhand i rätt tid eskalerar.</a:t>
            </a:r>
          </a:p>
          <a:p>
            <a:pPr marL="342900" indent="-342900">
              <a:buFont typeface="Arial" panose="020B0604020202020204" pitchFamily="34" charset="0"/>
              <a:buChar char="•"/>
            </a:pPr>
            <a:r>
              <a:rPr lang="sv-SE"/>
              <a:t>Ärenden som eskalerar öppnas för fler mottagningar.</a:t>
            </a:r>
          </a:p>
          <a:p>
            <a:pPr marL="342900" indent="-342900">
              <a:buFont typeface="Arial" panose="020B0604020202020204" pitchFamily="34" charset="0"/>
              <a:buChar char="•"/>
            </a:pPr>
            <a:r>
              <a:rPr lang="sv-SE"/>
              <a:t>Under jour- och beredskapstid är vissa mottagningar stängda. Då eskalerar ärendena snabbare. </a:t>
            </a:r>
          </a:p>
        </p:txBody>
      </p:sp>
      <p:pic>
        <p:nvPicPr>
          <p:cNvPr id="9" name="Platshållare för bild 8" descr="En bild som visar person, inomhus, säng, bekvämt&#10;&#10;Automatiskt genererad beskrivning">
            <a:extLst>
              <a:ext uri="{FF2B5EF4-FFF2-40B4-BE49-F238E27FC236}">
                <a16:creationId xmlns:a16="http://schemas.microsoft.com/office/drawing/2014/main" id="{B3F7332D-FF10-2B61-16F5-05F57A1FFED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
        <p:nvSpPr>
          <p:cNvPr id="2" name="Rubrik 1"/>
          <p:cNvSpPr>
            <a:spLocks noGrp="1"/>
          </p:cNvSpPr>
          <p:nvPr>
            <p:ph type="title"/>
          </p:nvPr>
        </p:nvSpPr>
        <p:spPr/>
        <p:txBody>
          <a:bodyPr/>
          <a:lstStyle/>
          <a:p>
            <a:r>
              <a:rPr lang="sv-SE"/>
              <a:t>Eskalering av ärenden</a:t>
            </a:r>
          </a:p>
        </p:txBody>
      </p:sp>
      <p:sp>
        <p:nvSpPr>
          <p:cNvPr id="7" name="textruta 6"/>
          <p:cNvSpPr txBox="1"/>
          <p:nvPr/>
        </p:nvSpPr>
        <p:spPr>
          <a:xfrm>
            <a:off x="1055440" y="5888504"/>
            <a:ext cx="4104456" cy="677108"/>
          </a:xfrm>
          <a:prstGeom prst="rect">
            <a:avLst/>
          </a:prstGeom>
          <a:noFill/>
        </p:spPr>
        <p:txBody>
          <a:bodyPr wrap="square" rtlCol="0">
            <a:spAutoFit/>
          </a:bodyPr>
          <a:lstStyle/>
          <a:p>
            <a:endParaRPr lang="sv-SE"/>
          </a:p>
          <a:p>
            <a:endParaRPr lang="sv-SE"/>
          </a:p>
        </p:txBody>
      </p:sp>
    </p:spTree>
    <p:extLst>
      <p:ext uri="{BB962C8B-B14F-4D97-AF65-F5344CB8AC3E}">
        <p14:creationId xmlns:p14="http://schemas.microsoft.com/office/powerpoint/2010/main" val="2884861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p:cNvSpPr>
            <a:spLocks noGrp="1"/>
          </p:cNvSpPr>
          <p:nvPr>
            <p:ph type="subTitle" idx="1"/>
          </p:nvPr>
        </p:nvSpPr>
        <p:spPr/>
        <p:txBody>
          <a:bodyPr>
            <a:normAutofit/>
          </a:bodyPr>
          <a:lstStyle/>
          <a:p>
            <a:endParaRPr lang="sv-SE" sz="2000"/>
          </a:p>
          <a:p>
            <a:pPr marL="342900" indent="-342900">
              <a:buFont typeface="Arial" panose="020B0604020202020204" pitchFamily="34" charset="0"/>
              <a:buChar char="•"/>
            </a:pPr>
            <a:r>
              <a:rPr lang="sv-SE" sz="2000"/>
              <a:t>Ska hjälpa medarbetarna att uppmärksamma brådskande ärenden.</a:t>
            </a:r>
          </a:p>
          <a:p>
            <a:pPr marL="342900" indent="-342900">
              <a:buFont typeface="Arial" panose="020B0604020202020204" pitchFamily="34" charset="0"/>
              <a:buChar char="•"/>
            </a:pPr>
            <a:endParaRPr lang="sv-SE" sz="2000"/>
          </a:p>
          <a:p>
            <a:pPr marL="342900" indent="-342900">
              <a:buFont typeface="Arial" panose="020B0604020202020204" pitchFamily="34" charset="0"/>
              <a:buChar char="•"/>
            </a:pPr>
            <a:r>
              <a:rPr lang="sv-SE" sz="2000"/>
              <a:t>Skickas till mottagarens </a:t>
            </a:r>
            <a:r>
              <a:rPr lang="sv-SE" sz="2000" err="1"/>
              <a:t>Dect-telefon</a:t>
            </a:r>
            <a:r>
              <a:rPr lang="sv-SE" sz="2000"/>
              <a:t> eller tjänstemobil. </a:t>
            </a:r>
            <a:br>
              <a:rPr lang="sv-SE" sz="2000"/>
            </a:br>
            <a:endParaRPr lang="sv-SE" sz="2000"/>
          </a:p>
          <a:p>
            <a:pPr marL="342900" indent="-342900">
              <a:buFont typeface="Arial" panose="020B0604020202020204" pitchFamily="34" charset="0"/>
              <a:buChar char="•"/>
            </a:pPr>
            <a:r>
              <a:rPr lang="sv-SE" sz="2000"/>
              <a:t>Kan vara ett patientärende eller konsultationsärende</a:t>
            </a:r>
            <a:br>
              <a:rPr lang="sv-SE" sz="2000"/>
            </a:br>
            <a:br>
              <a:rPr lang="sv-SE"/>
            </a:br>
            <a:endParaRPr lang="sv-SE"/>
          </a:p>
        </p:txBody>
      </p:sp>
      <p:sp>
        <p:nvSpPr>
          <p:cNvPr id="7" name="Rubrik 6"/>
          <p:cNvSpPr>
            <a:spLocks noGrp="1"/>
          </p:cNvSpPr>
          <p:nvPr>
            <p:ph type="title"/>
          </p:nvPr>
        </p:nvSpPr>
        <p:spPr/>
        <p:txBody>
          <a:bodyPr/>
          <a:lstStyle/>
          <a:p>
            <a:r>
              <a:rPr lang="sv-SE"/>
              <a:t>Aviseringar</a:t>
            </a:r>
          </a:p>
        </p:txBody>
      </p:sp>
      <p:pic>
        <p:nvPicPr>
          <p:cNvPr id="3" name="Bildobjekt 2">
            <a:extLst>
              <a:ext uri="{FF2B5EF4-FFF2-40B4-BE49-F238E27FC236}">
                <a16:creationId xmlns:a16="http://schemas.microsoft.com/office/drawing/2014/main" id="{E3BB0552-EAEE-E729-5953-87B689BA7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6212" y="2093003"/>
            <a:ext cx="2671994" cy="2671994"/>
          </a:xfrm>
          <a:prstGeom prst="rect">
            <a:avLst/>
          </a:prstGeom>
        </p:spPr>
      </p:pic>
    </p:spTree>
    <p:extLst>
      <p:ext uri="{BB962C8B-B14F-4D97-AF65-F5344CB8AC3E}">
        <p14:creationId xmlns:p14="http://schemas.microsoft.com/office/powerpoint/2010/main" val="2294132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Ärenden som aviseras</a:t>
            </a:r>
          </a:p>
        </p:txBody>
      </p:sp>
      <p:sp>
        <p:nvSpPr>
          <p:cNvPr id="3" name="Platshållare för innehåll 2"/>
          <p:cNvSpPr>
            <a:spLocks noGrp="1"/>
          </p:cNvSpPr>
          <p:nvPr>
            <p:ph sz="quarter" idx="10"/>
          </p:nvPr>
        </p:nvSpPr>
        <p:spPr>
          <a:xfrm>
            <a:off x="550863" y="1416692"/>
            <a:ext cx="11090275" cy="4319587"/>
          </a:xfrm>
        </p:spPr>
        <p:txBody>
          <a:bodyPr vert="horz" lIns="91438" tIns="45719" rIns="91438" bIns="45719" rtlCol="0" anchor="t">
            <a:normAutofit/>
          </a:bodyPr>
          <a:lstStyle/>
          <a:p>
            <a:pPr marL="342900" indent="-342900">
              <a:lnSpc>
                <a:spcPct val="150000"/>
              </a:lnSpc>
              <a:spcBef>
                <a:spcPts val="0"/>
              </a:spcBef>
              <a:buClr>
                <a:schemeClr val="dk1"/>
              </a:buClr>
              <a:buSzPts val="2400"/>
              <a:buFont typeface="Arial" panose="020B0604020202020204" pitchFamily="34" charset="0"/>
              <a:buChar char="•"/>
            </a:pPr>
            <a:r>
              <a:rPr lang="sv-SE" dirty="0"/>
              <a:t>Inkomna digitala besök (</a:t>
            </a:r>
            <a:r>
              <a:rPr lang="sv-SE" dirty="0" err="1"/>
              <a:t>prio</a:t>
            </a:r>
            <a:r>
              <a:rPr lang="sv-SE" dirty="0"/>
              <a:t> 2-5)</a:t>
            </a:r>
          </a:p>
          <a:p>
            <a:pPr marL="342900" indent="-342900">
              <a:lnSpc>
                <a:spcPct val="150000"/>
              </a:lnSpc>
              <a:spcBef>
                <a:spcPts val="0"/>
              </a:spcBef>
              <a:buClr>
                <a:schemeClr val="dk1"/>
              </a:buClr>
              <a:buSzPts val="2400"/>
              <a:buFont typeface="Arial" panose="020B0604020202020204" pitchFamily="34" charset="0"/>
              <a:buChar char="•"/>
            </a:pPr>
            <a:r>
              <a:rPr lang="sv-SE" dirty="0"/>
              <a:t>Eskalerade digitala besök (</a:t>
            </a:r>
            <a:r>
              <a:rPr lang="sv-SE" dirty="0" err="1"/>
              <a:t>prio</a:t>
            </a:r>
            <a:r>
              <a:rPr lang="sv-SE" dirty="0"/>
              <a:t> 2-5)</a:t>
            </a:r>
            <a:endParaRPr lang="sv-SE" dirty="0">
              <a:cs typeface="Segoe UI"/>
            </a:endParaRPr>
          </a:p>
          <a:p>
            <a:pPr marL="342900" indent="-342900">
              <a:lnSpc>
                <a:spcPct val="150000"/>
              </a:lnSpc>
              <a:spcBef>
                <a:spcPts val="0"/>
              </a:spcBef>
              <a:buClr>
                <a:schemeClr val="dk1"/>
              </a:buClr>
              <a:buSzPts val="2400"/>
              <a:buFont typeface="Arial" panose="020B0604020202020204" pitchFamily="34" charset="0"/>
              <a:buChar char="•"/>
            </a:pPr>
            <a:r>
              <a:rPr lang="sv-SE" dirty="0"/>
              <a:t>Inkomna konsultationsförfrågningar (</a:t>
            </a:r>
            <a:r>
              <a:rPr lang="sv-SE" dirty="0" err="1"/>
              <a:t>prio</a:t>
            </a:r>
            <a:r>
              <a:rPr lang="sv-SE" dirty="0"/>
              <a:t> 2-5)</a:t>
            </a:r>
            <a:endParaRPr lang="sv-SE" dirty="0">
              <a:cs typeface="Segoe UI"/>
            </a:endParaRPr>
          </a:p>
          <a:p>
            <a:pPr marL="342900" indent="-342900">
              <a:lnSpc>
                <a:spcPct val="150000"/>
              </a:lnSpc>
              <a:spcBef>
                <a:spcPts val="0"/>
              </a:spcBef>
              <a:buClr>
                <a:schemeClr val="dk1"/>
              </a:buClr>
              <a:buSzPts val="2400"/>
              <a:buFont typeface="Arial" panose="020B0604020202020204" pitchFamily="34" charset="0"/>
              <a:buChar char="•"/>
            </a:pPr>
            <a:r>
              <a:rPr lang="sv-SE" dirty="0"/>
              <a:t>Förfrågan om överlämnande (</a:t>
            </a:r>
            <a:r>
              <a:rPr lang="sv-SE" dirty="0" err="1"/>
              <a:t>prio</a:t>
            </a:r>
            <a:r>
              <a:rPr lang="sv-SE" dirty="0"/>
              <a:t> 2-5)</a:t>
            </a:r>
            <a:endParaRPr lang="sv-SE" dirty="0">
              <a:cs typeface="Segoe UI"/>
            </a:endParaRPr>
          </a:p>
          <a:p>
            <a:pPr>
              <a:buClr>
                <a:schemeClr val="dk1"/>
              </a:buClr>
              <a:buSzPts val="2400"/>
            </a:pPr>
            <a:endParaRPr lang="sv-SE">
              <a:cs typeface="Segoe UI"/>
            </a:endParaRPr>
          </a:p>
          <a:p>
            <a:pPr marL="0" lvl="0" indent="0">
              <a:buNone/>
            </a:pPr>
            <a:endParaRPr lang="sv-SE">
              <a:cs typeface="Segoe U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0"/>
                </a:ext>
              </a:extLst>
            </a:endParaRPr>
          </a:p>
          <a:p>
            <a:endParaRPr lang="sv-S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0"/>
                </a:ext>
              </a:extLst>
            </a:endParaRPr>
          </a:p>
        </p:txBody>
      </p:sp>
      <p:graphicFrame>
        <p:nvGraphicFramePr>
          <p:cNvPr id="4" name="Tabell 3">
            <a:extLst>
              <a:ext uri="{FF2B5EF4-FFF2-40B4-BE49-F238E27FC236}">
                <a16:creationId xmlns:a16="http://schemas.microsoft.com/office/drawing/2014/main" id="{0A584562-8C22-A50F-0C7F-55BA5EE3A8AF}"/>
              </a:ext>
            </a:extLst>
          </p:cNvPr>
          <p:cNvGraphicFramePr>
            <a:graphicFrameLocks noGrp="1"/>
          </p:cNvGraphicFramePr>
          <p:nvPr>
            <p:extLst>
              <p:ext uri="{D42A27DB-BD31-4B8C-83A1-F6EECF244321}">
                <p14:modId xmlns:p14="http://schemas.microsoft.com/office/powerpoint/2010/main" val="938687680"/>
              </p:ext>
            </p:extLst>
          </p:nvPr>
        </p:nvGraphicFramePr>
        <p:xfrm>
          <a:off x="550862" y="4452895"/>
          <a:ext cx="10786744" cy="1025062"/>
        </p:xfrm>
        <a:graphic>
          <a:graphicData uri="http://schemas.openxmlformats.org/drawingml/2006/table">
            <a:tbl>
              <a:tblPr firstRow="1" bandRow="1">
                <a:tableStyleId>{5C22544A-7EE6-4342-B048-85BDC9FD1C3A}</a:tableStyleId>
              </a:tblPr>
              <a:tblGrid>
                <a:gridCol w="1666036">
                  <a:extLst>
                    <a:ext uri="{9D8B030D-6E8A-4147-A177-3AD203B41FA5}">
                      <a16:colId xmlns:a16="http://schemas.microsoft.com/office/drawing/2014/main" val="3281385162"/>
                    </a:ext>
                  </a:extLst>
                </a:gridCol>
                <a:gridCol w="760059">
                  <a:extLst>
                    <a:ext uri="{9D8B030D-6E8A-4147-A177-3AD203B41FA5}">
                      <a16:colId xmlns:a16="http://schemas.microsoft.com/office/drawing/2014/main" val="1762118318"/>
                    </a:ext>
                  </a:extLst>
                </a:gridCol>
                <a:gridCol w="760059">
                  <a:extLst>
                    <a:ext uri="{9D8B030D-6E8A-4147-A177-3AD203B41FA5}">
                      <a16:colId xmlns:a16="http://schemas.microsoft.com/office/drawing/2014/main" val="3211685593"/>
                    </a:ext>
                  </a:extLst>
                </a:gridCol>
                <a:gridCol w="775502">
                  <a:extLst>
                    <a:ext uri="{9D8B030D-6E8A-4147-A177-3AD203B41FA5}">
                      <a16:colId xmlns:a16="http://schemas.microsoft.com/office/drawing/2014/main" val="633295409"/>
                    </a:ext>
                  </a:extLst>
                </a:gridCol>
                <a:gridCol w="744616">
                  <a:extLst>
                    <a:ext uri="{9D8B030D-6E8A-4147-A177-3AD203B41FA5}">
                      <a16:colId xmlns:a16="http://schemas.microsoft.com/office/drawing/2014/main" val="251629652"/>
                    </a:ext>
                  </a:extLst>
                </a:gridCol>
                <a:gridCol w="760059">
                  <a:extLst>
                    <a:ext uri="{9D8B030D-6E8A-4147-A177-3AD203B41FA5}">
                      <a16:colId xmlns:a16="http://schemas.microsoft.com/office/drawing/2014/main" val="3820662119"/>
                    </a:ext>
                  </a:extLst>
                </a:gridCol>
                <a:gridCol w="760059">
                  <a:extLst>
                    <a:ext uri="{9D8B030D-6E8A-4147-A177-3AD203B41FA5}">
                      <a16:colId xmlns:a16="http://schemas.microsoft.com/office/drawing/2014/main" val="2692602575"/>
                    </a:ext>
                  </a:extLst>
                </a:gridCol>
                <a:gridCol w="760059">
                  <a:extLst>
                    <a:ext uri="{9D8B030D-6E8A-4147-A177-3AD203B41FA5}">
                      <a16:colId xmlns:a16="http://schemas.microsoft.com/office/drawing/2014/main" val="1133655077"/>
                    </a:ext>
                  </a:extLst>
                </a:gridCol>
                <a:gridCol w="760059">
                  <a:extLst>
                    <a:ext uri="{9D8B030D-6E8A-4147-A177-3AD203B41FA5}">
                      <a16:colId xmlns:a16="http://schemas.microsoft.com/office/drawing/2014/main" val="2646390263"/>
                    </a:ext>
                  </a:extLst>
                </a:gridCol>
                <a:gridCol w="760059">
                  <a:extLst>
                    <a:ext uri="{9D8B030D-6E8A-4147-A177-3AD203B41FA5}">
                      <a16:colId xmlns:a16="http://schemas.microsoft.com/office/drawing/2014/main" val="407606624"/>
                    </a:ext>
                  </a:extLst>
                </a:gridCol>
                <a:gridCol w="760059">
                  <a:extLst>
                    <a:ext uri="{9D8B030D-6E8A-4147-A177-3AD203B41FA5}">
                      <a16:colId xmlns:a16="http://schemas.microsoft.com/office/drawing/2014/main" val="328287823"/>
                    </a:ext>
                  </a:extLst>
                </a:gridCol>
                <a:gridCol w="760059">
                  <a:extLst>
                    <a:ext uri="{9D8B030D-6E8A-4147-A177-3AD203B41FA5}">
                      <a16:colId xmlns:a16="http://schemas.microsoft.com/office/drawing/2014/main" val="3653637367"/>
                    </a:ext>
                  </a:extLst>
                </a:gridCol>
                <a:gridCol w="760059">
                  <a:extLst>
                    <a:ext uri="{9D8B030D-6E8A-4147-A177-3AD203B41FA5}">
                      <a16:colId xmlns:a16="http://schemas.microsoft.com/office/drawing/2014/main" val="2165905967"/>
                    </a:ext>
                  </a:extLst>
                </a:gridCol>
              </a:tblGrid>
              <a:tr h="431458">
                <a:tc>
                  <a:txBody>
                    <a:bodyPr/>
                    <a:lstStyle/>
                    <a:p>
                      <a:r>
                        <a:rPr lang="sv-SE"/>
                        <a:t>PRIO</a:t>
                      </a:r>
                    </a:p>
                  </a:txBody>
                  <a:tcPr/>
                </a:tc>
                <a:tc>
                  <a:txBody>
                    <a:bodyPr/>
                    <a:lstStyle/>
                    <a:p>
                      <a:pPr algn="ctr"/>
                      <a:r>
                        <a:rPr lang="sv-SE"/>
                        <a:t>1</a:t>
                      </a:r>
                    </a:p>
                  </a:txBody>
                  <a:tcPr>
                    <a:solidFill>
                      <a:srgbClr val="FF0000"/>
                    </a:solidFill>
                  </a:tcPr>
                </a:tc>
                <a:tc>
                  <a:txBody>
                    <a:bodyPr/>
                    <a:lstStyle/>
                    <a:p>
                      <a:pPr algn="ctr"/>
                      <a:r>
                        <a:rPr lang="sv-SE"/>
                        <a:t>2</a:t>
                      </a:r>
                    </a:p>
                  </a:txBody>
                  <a:tcPr>
                    <a:solidFill>
                      <a:srgbClr val="FF6600"/>
                    </a:solidFill>
                  </a:tcPr>
                </a:tc>
                <a:tc>
                  <a:txBody>
                    <a:bodyPr/>
                    <a:lstStyle/>
                    <a:p>
                      <a:pPr algn="ctr"/>
                      <a:r>
                        <a:rPr lang="sv-SE"/>
                        <a:t>3</a:t>
                      </a:r>
                    </a:p>
                  </a:txBody>
                  <a:tcPr>
                    <a:solidFill>
                      <a:srgbClr val="FF6600"/>
                    </a:solidFill>
                  </a:tcPr>
                </a:tc>
                <a:tc>
                  <a:txBody>
                    <a:bodyPr/>
                    <a:lstStyle/>
                    <a:p>
                      <a:pPr algn="ctr"/>
                      <a:r>
                        <a:rPr lang="sv-SE"/>
                        <a:t>4</a:t>
                      </a:r>
                    </a:p>
                  </a:txBody>
                  <a:tcPr>
                    <a:solidFill>
                      <a:srgbClr val="FF6600"/>
                    </a:solidFill>
                  </a:tcPr>
                </a:tc>
                <a:tc>
                  <a:txBody>
                    <a:bodyPr/>
                    <a:lstStyle/>
                    <a:p>
                      <a:pPr algn="ctr"/>
                      <a:r>
                        <a:rPr lang="sv-SE"/>
                        <a:t>5</a:t>
                      </a:r>
                    </a:p>
                  </a:txBody>
                  <a:tcPr>
                    <a:solidFill>
                      <a:schemeClr val="accent4"/>
                    </a:solidFill>
                  </a:tcPr>
                </a:tc>
                <a:tc>
                  <a:txBody>
                    <a:bodyPr/>
                    <a:lstStyle/>
                    <a:p>
                      <a:pPr algn="ctr"/>
                      <a:r>
                        <a:rPr lang="sv-SE"/>
                        <a:t>6</a:t>
                      </a:r>
                    </a:p>
                  </a:txBody>
                  <a:tcPr>
                    <a:solidFill>
                      <a:schemeClr val="accent4"/>
                    </a:solidFill>
                  </a:tcPr>
                </a:tc>
                <a:tc>
                  <a:txBody>
                    <a:bodyPr/>
                    <a:lstStyle/>
                    <a:p>
                      <a:pPr algn="ctr"/>
                      <a:r>
                        <a:rPr lang="sv-SE"/>
                        <a:t>7</a:t>
                      </a:r>
                    </a:p>
                  </a:txBody>
                  <a:tcPr>
                    <a:solidFill>
                      <a:srgbClr val="92D050"/>
                    </a:solidFill>
                  </a:tcPr>
                </a:tc>
                <a:tc>
                  <a:txBody>
                    <a:bodyPr/>
                    <a:lstStyle/>
                    <a:p>
                      <a:pPr algn="ctr"/>
                      <a:r>
                        <a:rPr lang="sv-SE"/>
                        <a:t>8</a:t>
                      </a:r>
                    </a:p>
                  </a:txBody>
                  <a:tcPr>
                    <a:solidFill>
                      <a:srgbClr val="92D050"/>
                    </a:solidFill>
                  </a:tcPr>
                </a:tc>
                <a:tc>
                  <a:txBody>
                    <a:bodyPr/>
                    <a:lstStyle/>
                    <a:p>
                      <a:pPr algn="ctr"/>
                      <a:r>
                        <a:rPr lang="sv-SE"/>
                        <a:t>9</a:t>
                      </a:r>
                    </a:p>
                  </a:txBody>
                  <a:tcPr>
                    <a:solidFill>
                      <a:srgbClr val="92D050"/>
                    </a:solidFill>
                  </a:tcPr>
                </a:tc>
                <a:tc>
                  <a:txBody>
                    <a:bodyPr/>
                    <a:lstStyle/>
                    <a:p>
                      <a:pPr algn="ctr"/>
                      <a:r>
                        <a:rPr lang="sv-SE"/>
                        <a:t>10</a:t>
                      </a:r>
                    </a:p>
                  </a:txBody>
                  <a:tcPr>
                    <a:solidFill>
                      <a:srgbClr val="92D050"/>
                    </a:solidFill>
                  </a:tcPr>
                </a:tc>
                <a:tc>
                  <a:txBody>
                    <a:bodyPr/>
                    <a:lstStyle/>
                    <a:p>
                      <a:pPr algn="ctr"/>
                      <a:r>
                        <a:rPr lang="sv-SE"/>
                        <a:t>11</a:t>
                      </a:r>
                    </a:p>
                  </a:txBody>
                  <a:tcPr>
                    <a:solidFill>
                      <a:srgbClr val="92D050"/>
                    </a:solidFill>
                  </a:tcPr>
                </a:tc>
                <a:tc>
                  <a:txBody>
                    <a:bodyPr/>
                    <a:lstStyle/>
                    <a:p>
                      <a:pPr algn="ctr"/>
                      <a:r>
                        <a:rPr lang="sv-SE"/>
                        <a:t>12</a:t>
                      </a:r>
                    </a:p>
                  </a:txBody>
                  <a:tcPr/>
                </a:tc>
                <a:extLst>
                  <a:ext uri="{0D108BD9-81ED-4DB2-BD59-A6C34878D82A}">
                    <a16:rowId xmlns:a16="http://schemas.microsoft.com/office/drawing/2014/main" val="3114816497"/>
                  </a:ext>
                </a:extLst>
              </a:tr>
              <a:tr h="593604">
                <a:tc>
                  <a:txBody>
                    <a:bodyPr/>
                    <a:lstStyle/>
                    <a:p>
                      <a:r>
                        <a:rPr lang="sv-SE" sz="1000" b="1"/>
                        <a:t>Ska</a:t>
                      </a:r>
                      <a:r>
                        <a:rPr lang="sv-SE" sz="1000" b="1" baseline="0"/>
                        <a:t> omhändertas inom</a:t>
                      </a:r>
                      <a:endParaRPr lang="sv-SE" sz="1000" b="1"/>
                    </a:p>
                  </a:txBody>
                  <a:tcPr anchor="ctr"/>
                </a:tc>
                <a:tc>
                  <a:txBody>
                    <a:bodyPr/>
                    <a:lstStyle/>
                    <a:p>
                      <a:pPr algn="ctr" fontAlgn="b"/>
                      <a:r>
                        <a:rPr lang="sv-SE" sz="1100" u="none" strike="noStrike">
                          <a:effectLst/>
                          <a:latin typeface="+mn-lt"/>
                        </a:rPr>
                        <a:t>  Omedelbart</a:t>
                      </a:r>
                    </a:p>
                    <a:p>
                      <a:pPr algn="ctr" fontAlgn="b"/>
                      <a:endParaRPr lang="sv-SE" sz="1100" b="0" i="0" u="none" strike="noStrike">
                        <a:solidFill>
                          <a:srgbClr val="000000"/>
                        </a:solidFill>
                        <a:effectLst/>
                        <a:latin typeface="+mn-lt"/>
                      </a:endParaRPr>
                    </a:p>
                  </a:txBody>
                  <a:tcPr marL="7286" marR="7286" marT="7286" marB="0" anchor="ctr">
                    <a:solidFill>
                      <a:srgbClr val="FF0000"/>
                    </a:solidFill>
                  </a:tcPr>
                </a:tc>
                <a:tc>
                  <a:txBody>
                    <a:bodyPr/>
                    <a:lstStyle/>
                    <a:p>
                      <a:pPr algn="ctr" fontAlgn="b"/>
                      <a:r>
                        <a:rPr lang="sv-SE" sz="1100" u="none" strike="noStrike">
                          <a:effectLst/>
                          <a:latin typeface="+mn-lt"/>
                        </a:rPr>
                        <a:t>10 min</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30 min</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2 h</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8 h</a:t>
                      </a:r>
                      <a:endParaRPr lang="sv-SE" sz="1100" b="0" i="0" u="none" strike="noStrike">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a:effectLst/>
                          <a:latin typeface="+mn-lt"/>
                        </a:rPr>
                        <a:t>24 h</a:t>
                      </a:r>
                      <a:endParaRPr lang="sv-SE" sz="1100" b="0" i="0" u="none" strike="noStrike">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a:effectLst/>
                          <a:latin typeface="+mn-lt"/>
                        </a:rPr>
                        <a:t>48 h</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72 h</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7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30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90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Egenvård</a:t>
                      </a:r>
                      <a:endParaRPr lang="sv-SE" sz="1100" b="0" i="0" u="none" strike="noStrike">
                        <a:solidFill>
                          <a:srgbClr val="000000"/>
                        </a:solidFill>
                        <a:effectLst/>
                        <a:latin typeface="+mn-lt"/>
                      </a:endParaRPr>
                    </a:p>
                  </a:txBody>
                  <a:tcPr marL="7286" marR="7286" marT="7286" marB="0" anchor="ctr"/>
                </a:tc>
                <a:extLst>
                  <a:ext uri="{0D108BD9-81ED-4DB2-BD59-A6C34878D82A}">
                    <a16:rowId xmlns:a16="http://schemas.microsoft.com/office/drawing/2014/main" val="901217271"/>
                  </a:ext>
                </a:extLst>
              </a:tr>
            </a:tbl>
          </a:graphicData>
        </a:graphic>
      </p:graphicFrame>
      <p:sp>
        <p:nvSpPr>
          <p:cNvPr id="8" name="Vänster klammerparentes 7">
            <a:extLst>
              <a:ext uri="{FF2B5EF4-FFF2-40B4-BE49-F238E27FC236}">
                <a16:creationId xmlns:a16="http://schemas.microsoft.com/office/drawing/2014/main" id="{29B83A68-FE6B-7373-1DBB-0992E36DCF2D}"/>
              </a:ext>
            </a:extLst>
          </p:cNvPr>
          <p:cNvSpPr/>
          <p:nvPr/>
        </p:nvSpPr>
        <p:spPr>
          <a:xfrm rot="16200000">
            <a:off x="4328911" y="4333875"/>
            <a:ext cx="330281" cy="30445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9660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pPr marL="0" indent="0" algn="ctr">
              <a:buNone/>
            </a:pPr>
            <a:endParaRPr lang="sv-SE" sz="2400"/>
          </a:p>
          <a:p>
            <a:pPr marL="0" indent="0" algn="ctr">
              <a:buNone/>
            </a:pPr>
            <a:r>
              <a:rPr lang="sv-SE" sz="2400"/>
              <a:t>Exempel på avisering</a:t>
            </a:r>
          </a:p>
        </p:txBody>
      </p:sp>
      <p:sp>
        <p:nvSpPr>
          <p:cNvPr id="8" name="Rubrik 7">
            <a:extLst>
              <a:ext uri="{FF2B5EF4-FFF2-40B4-BE49-F238E27FC236}">
                <a16:creationId xmlns:a16="http://schemas.microsoft.com/office/drawing/2014/main" id="{D46F887A-90AF-FB48-EE47-07D3F718377F}"/>
              </a:ext>
            </a:extLst>
          </p:cNvPr>
          <p:cNvSpPr>
            <a:spLocks noGrp="1"/>
          </p:cNvSpPr>
          <p:nvPr>
            <p:ph type="title"/>
          </p:nvPr>
        </p:nvSpPr>
        <p:spPr/>
        <p:txBody>
          <a:bodyPr/>
          <a:lstStyle/>
          <a:p>
            <a:r>
              <a:rPr lang="sv-SE"/>
              <a:t>Exempel på avisering</a:t>
            </a:r>
          </a:p>
        </p:txBody>
      </p:sp>
      <p:pic>
        <p:nvPicPr>
          <p:cNvPr id="5" name="Bildobjekt 4"/>
          <p:cNvPicPr/>
          <p:nvPr/>
        </p:nvPicPr>
        <p:blipFill>
          <a:blip r:embed="rId3">
            <a:extLst>
              <a:ext uri="{28A0092B-C50C-407E-A947-70E740481C1C}">
                <a14:useLocalDpi xmlns:a14="http://schemas.microsoft.com/office/drawing/2010/main" val="0"/>
              </a:ext>
            </a:extLst>
          </a:blip>
          <a:stretch>
            <a:fillRect/>
          </a:stretch>
        </p:blipFill>
        <p:spPr>
          <a:xfrm>
            <a:off x="1055440" y="1772816"/>
            <a:ext cx="4248472" cy="3758552"/>
          </a:xfrm>
          <a:prstGeom prst="rect">
            <a:avLst/>
          </a:prstGeom>
        </p:spPr>
      </p:pic>
      <p:pic>
        <p:nvPicPr>
          <p:cNvPr id="10" name="Bildobjekt 9">
            <a:extLst>
              <a:ext uri="{FF2B5EF4-FFF2-40B4-BE49-F238E27FC236}">
                <a16:creationId xmlns:a16="http://schemas.microsoft.com/office/drawing/2014/main" id="{08984627-53FE-0525-61BF-6A120F810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6212" y="2093003"/>
            <a:ext cx="2671994" cy="2671994"/>
          </a:xfrm>
          <a:prstGeom prst="rect">
            <a:avLst/>
          </a:prstGeom>
        </p:spPr>
      </p:pic>
    </p:spTree>
    <p:extLst>
      <p:ext uri="{BB962C8B-B14F-4D97-AF65-F5344CB8AC3E}">
        <p14:creationId xmlns:p14="http://schemas.microsoft.com/office/powerpoint/2010/main" val="183832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normAutofit/>
          </a:bodyPr>
          <a:lstStyle/>
          <a:p>
            <a:r>
              <a:rPr lang="sv-SE" sz="4400"/>
              <a:t>Många aktörer - EN gemensam ingång</a:t>
            </a:r>
            <a:br>
              <a:rPr lang="sv-SE"/>
            </a:br>
            <a:endParaRPr lang="sv-SE"/>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3948459963"/>
              </p:ext>
            </p:extLst>
          </p:nvPr>
        </p:nvGraphicFramePr>
        <p:xfrm>
          <a:off x="550863" y="1772816"/>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 1">
            <a:extLst>
              <a:ext uri="{FF2B5EF4-FFF2-40B4-BE49-F238E27FC236}">
                <a16:creationId xmlns:a16="http://schemas.microsoft.com/office/drawing/2014/main" id="{AEC1EE5E-41EA-A8E3-90BB-5689E595BC91}"/>
              </a:ext>
            </a:extLst>
          </p:cNvPr>
          <p:cNvGrpSpPr/>
          <p:nvPr/>
        </p:nvGrpSpPr>
        <p:grpSpPr>
          <a:xfrm>
            <a:off x="2435440" y="2182508"/>
            <a:ext cx="1727523" cy="3476138"/>
            <a:chOff x="7928543" y="2761174"/>
            <a:chExt cx="1847239" cy="3717032"/>
          </a:xfrm>
        </p:grpSpPr>
        <p:pic>
          <p:nvPicPr>
            <p:cNvPr id="3" name="Picture 2">
              <a:extLst>
                <a:ext uri="{FF2B5EF4-FFF2-40B4-BE49-F238E27FC236}">
                  <a16:creationId xmlns:a16="http://schemas.microsoft.com/office/drawing/2014/main" id="{DA98E1C8-385E-0628-342C-95DD71F6F3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descr="En bild som visar Mobiltelefon, pryl, Portabel kommunikationsenhet, Kommunikationsenhet&#10;&#10;Automatiskt genererad beskrivning">
              <a:extLst>
                <a:ext uri="{FF2B5EF4-FFF2-40B4-BE49-F238E27FC236}">
                  <a16:creationId xmlns:a16="http://schemas.microsoft.com/office/drawing/2014/main" id="{5EC333F6-C052-26FA-9010-BD4D3B46F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spTree>
    <p:extLst>
      <p:ext uri="{BB962C8B-B14F-4D97-AF65-F5344CB8AC3E}">
        <p14:creationId xmlns:p14="http://schemas.microsoft.com/office/powerpoint/2010/main" val="534596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pPr marL="0" indent="0">
              <a:buNone/>
            </a:pPr>
            <a:endParaRPr lang="sv-SE" sz="2200"/>
          </a:p>
          <a:p>
            <a:pPr marL="0" indent="0">
              <a:buNone/>
            </a:pPr>
            <a:endParaRPr lang="sv-SE" sz="2200"/>
          </a:p>
          <a:p>
            <a:pPr marL="0" indent="0">
              <a:buNone/>
            </a:pPr>
            <a:r>
              <a:rPr lang="sv-SE" sz="2200"/>
              <a:t>I </a:t>
            </a:r>
            <a:r>
              <a:rPr lang="sv-SE" sz="2200" err="1"/>
              <a:t>Unite</a:t>
            </a:r>
            <a:r>
              <a:rPr lang="sv-SE" sz="2200"/>
              <a:t> </a:t>
            </a:r>
            <a:r>
              <a:rPr lang="sv-SE" sz="2200" err="1"/>
              <a:t>Assign</a:t>
            </a:r>
            <a:r>
              <a:rPr lang="sv-SE" sz="2200"/>
              <a:t> lägger verksamheten in det </a:t>
            </a:r>
            <a:br>
              <a:rPr lang="sv-SE" sz="2200"/>
            </a:br>
            <a:r>
              <a:rPr lang="sv-SE" sz="2200"/>
              <a:t>telefonnummer som ska få aviseringarna.</a:t>
            </a:r>
            <a:br>
              <a:rPr lang="sv-SE" sz="2200"/>
            </a:br>
            <a:endParaRPr lang="sv-SE" sz="2200"/>
          </a:p>
          <a:p>
            <a:endParaRPr lang="sv-SE" sz="2200"/>
          </a:p>
          <a:p>
            <a:endParaRPr lang="sv-SE">
              <a:solidFill>
                <a:srgbClr val="FF0000"/>
              </a:solidFill>
            </a:endParaRPr>
          </a:p>
          <a:p>
            <a:endParaRPr lang="sv-SE"/>
          </a:p>
        </p:txBody>
      </p:sp>
      <p:sp>
        <p:nvSpPr>
          <p:cNvPr id="2" name="Rubrik 1"/>
          <p:cNvSpPr>
            <a:spLocks noGrp="1"/>
          </p:cNvSpPr>
          <p:nvPr>
            <p:ph type="title"/>
          </p:nvPr>
        </p:nvSpPr>
        <p:spPr/>
        <p:txBody>
          <a:bodyPr/>
          <a:lstStyle/>
          <a:p>
            <a:r>
              <a:rPr lang="sv-SE" err="1"/>
              <a:t>Unite</a:t>
            </a:r>
            <a:r>
              <a:rPr lang="sv-SE"/>
              <a:t> </a:t>
            </a:r>
            <a:r>
              <a:rPr lang="sv-SE" err="1"/>
              <a:t>Assign</a:t>
            </a:r>
            <a:endParaRPr lang="sv-SE"/>
          </a:p>
        </p:txBody>
      </p:sp>
      <p:pic>
        <p:nvPicPr>
          <p:cNvPr id="6" name="Bildobjekt 5">
            <a:extLst>
              <a:ext uri="{FF2B5EF4-FFF2-40B4-BE49-F238E27FC236}">
                <a16:creationId xmlns:a16="http://schemas.microsoft.com/office/drawing/2014/main" id="{EF5C1C24-19A3-6AFD-503A-CE17924A6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6212" y="2093003"/>
            <a:ext cx="2671994" cy="2671994"/>
          </a:xfrm>
          <a:prstGeom prst="rect">
            <a:avLst/>
          </a:prstGeom>
        </p:spPr>
      </p:pic>
    </p:spTree>
    <p:extLst>
      <p:ext uri="{BB962C8B-B14F-4D97-AF65-F5344CB8AC3E}">
        <p14:creationId xmlns:p14="http://schemas.microsoft.com/office/powerpoint/2010/main" val="948771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a:t>Min vård Gävleborg och 1177.se</a:t>
            </a:r>
          </a:p>
        </p:txBody>
      </p:sp>
    </p:spTree>
    <p:extLst>
      <p:ext uri="{BB962C8B-B14F-4D97-AF65-F5344CB8AC3E}">
        <p14:creationId xmlns:p14="http://schemas.microsoft.com/office/powerpoint/2010/main" val="80660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F927BC6-76C9-CBB5-BF95-9304294FC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15" y="1402315"/>
            <a:ext cx="7309885" cy="5957803"/>
          </a:xfrm>
          <a:prstGeom prst="rect">
            <a:avLst/>
          </a:prstGeom>
        </p:spPr>
      </p:pic>
      <p:pic>
        <p:nvPicPr>
          <p:cNvPr id="2050" name="Picture 2" descr="ec41c67b-4544-4058-8fed-2155302a432f@regiongavlebor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0618" y="1520297"/>
            <a:ext cx="2269050" cy="491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9857" y="1377889"/>
            <a:ext cx="2545172" cy="5121421"/>
          </a:xfrm>
          <a:prstGeom prst="rect">
            <a:avLst/>
          </a:prstGeom>
        </p:spPr>
      </p:pic>
      <p:sp>
        <p:nvSpPr>
          <p:cNvPr id="17" name="Rubrik 3"/>
          <p:cNvSpPr>
            <a:spLocks noGrp="1"/>
          </p:cNvSpPr>
          <p:nvPr>
            <p:ph type="title"/>
          </p:nvPr>
        </p:nvSpPr>
        <p:spPr/>
        <p:txBody>
          <a:bodyPr>
            <a:normAutofit/>
          </a:bodyPr>
          <a:lstStyle/>
          <a:p>
            <a:r>
              <a:rPr lang="sv-SE"/>
              <a:t>1177.se och Min vård Gävleborg</a:t>
            </a:r>
            <a:br>
              <a:rPr lang="sv-SE"/>
            </a:br>
            <a:endParaRPr lang="sv-SE"/>
          </a:p>
        </p:txBody>
      </p:sp>
      <p:sp>
        <p:nvSpPr>
          <p:cNvPr id="18" name="Högerpil 17"/>
          <p:cNvSpPr/>
          <p:nvPr/>
        </p:nvSpPr>
        <p:spPr>
          <a:xfrm>
            <a:off x="7422447" y="2748671"/>
            <a:ext cx="1296144" cy="64807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Högerpil 18"/>
          <p:cNvSpPr/>
          <p:nvPr/>
        </p:nvSpPr>
        <p:spPr>
          <a:xfrm rot="10800000">
            <a:off x="7418333" y="5281030"/>
            <a:ext cx="1296144" cy="64807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med rundade hörn 19"/>
          <p:cNvSpPr/>
          <p:nvPr/>
        </p:nvSpPr>
        <p:spPr>
          <a:xfrm>
            <a:off x="5303912" y="2424635"/>
            <a:ext cx="2047269" cy="129614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med rundade hörn 20"/>
          <p:cNvSpPr/>
          <p:nvPr/>
        </p:nvSpPr>
        <p:spPr>
          <a:xfrm>
            <a:off x="9038808" y="5425046"/>
            <a:ext cx="2047269" cy="36004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5215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ctrTitle"/>
          </p:nvPr>
        </p:nvSpPr>
        <p:spPr/>
        <p:txBody>
          <a:bodyPr>
            <a:normAutofit/>
          </a:bodyPr>
          <a:lstStyle/>
          <a:p>
            <a:r>
              <a:rPr lang="sv-SE"/>
              <a:t>Support</a:t>
            </a:r>
          </a:p>
        </p:txBody>
      </p:sp>
    </p:spTree>
    <p:extLst>
      <p:ext uri="{BB962C8B-B14F-4D97-AF65-F5344CB8AC3E}">
        <p14:creationId xmlns:p14="http://schemas.microsoft.com/office/powerpoint/2010/main" val="1415663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Support för invånare - Min vård Gävleborg</a:t>
            </a:r>
          </a:p>
        </p:txBody>
      </p:sp>
      <p:graphicFrame>
        <p:nvGraphicFramePr>
          <p:cNvPr id="5" name="Platshållare för innehåll 6">
            <a:extLst>
              <a:ext uri="{FF2B5EF4-FFF2-40B4-BE49-F238E27FC236}">
                <a16:creationId xmlns:a16="http://schemas.microsoft.com/office/drawing/2014/main" id="{04955F16-6EE6-5194-916E-228BF24FF989}"/>
              </a:ext>
            </a:extLst>
          </p:cNvPr>
          <p:cNvGraphicFramePr>
            <a:graphicFrameLocks/>
          </p:cNvGraphicFramePr>
          <p:nvPr>
            <p:extLst>
              <p:ext uri="{D42A27DB-BD31-4B8C-83A1-F6EECF244321}">
                <p14:modId xmlns:p14="http://schemas.microsoft.com/office/powerpoint/2010/main" val="442358331"/>
              </p:ext>
            </p:extLst>
          </p:nvPr>
        </p:nvGraphicFramePr>
        <p:xfrm>
          <a:off x="550863" y="1484784"/>
          <a:ext cx="5401121"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Platshållare för innehåll 6">
            <a:extLst>
              <a:ext uri="{FF2B5EF4-FFF2-40B4-BE49-F238E27FC236}">
                <a16:creationId xmlns:a16="http://schemas.microsoft.com/office/drawing/2014/main" id="{CEBFB302-511B-9EC7-DFB7-E41A60C3C5D3}"/>
              </a:ext>
            </a:extLst>
          </p:cNvPr>
          <p:cNvGraphicFramePr>
            <a:graphicFrameLocks/>
          </p:cNvGraphicFramePr>
          <p:nvPr>
            <p:extLst>
              <p:ext uri="{D42A27DB-BD31-4B8C-83A1-F6EECF244321}">
                <p14:modId xmlns:p14="http://schemas.microsoft.com/office/powerpoint/2010/main" val="2527449838"/>
              </p:ext>
            </p:extLst>
          </p:nvPr>
        </p:nvGraphicFramePr>
        <p:xfrm>
          <a:off x="6096000" y="1484785"/>
          <a:ext cx="5545137" cy="32403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Bildobjekt 8">
            <a:extLst>
              <a:ext uri="{FF2B5EF4-FFF2-40B4-BE49-F238E27FC236}">
                <a16:creationId xmlns:a16="http://schemas.microsoft.com/office/drawing/2014/main" id="{5E7ADAF5-77DA-893E-3E34-7575C4F200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7520" y="1832792"/>
            <a:ext cx="528645" cy="883850"/>
          </a:xfrm>
          <a:prstGeom prst="rect">
            <a:avLst/>
          </a:prstGeom>
        </p:spPr>
      </p:pic>
      <p:pic>
        <p:nvPicPr>
          <p:cNvPr id="10" name="Bildobjekt 9">
            <a:extLst>
              <a:ext uri="{FF2B5EF4-FFF2-40B4-BE49-F238E27FC236}">
                <a16:creationId xmlns:a16="http://schemas.microsoft.com/office/drawing/2014/main" id="{E5E5DC06-DD91-4B71-6FD1-4604402125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623" y="3778911"/>
            <a:ext cx="713771" cy="470715"/>
          </a:xfrm>
          <a:prstGeom prst="rect">
            <a:avLst/>
          </a:prstGeom>
        </p:spPr>
      </p:pic>
      <p:pic>
        <p:nvPicPr>
          <p:cNvPr id="11" name="Bildobjekt 10">
            <a:extLst>
              <a:ext uri="{FF2B5EF4-FFF2-40B4-BE49-F238E27FC236}">
                <a16:creationId xmlns:a16="http://schemas.microsoft.com/office/drawing/2014/main" id="{91BB35A0-3B8B-7005-AC2F-350C2CE880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3589" y="5356736"/>
            <a:ext cx="726801" cy="622503"/>
          </a:xfrm>
          <a:prstGeom prst="rect">
            <a:avLst/>
          </a:prstGeom>
        </p:spPr>
      </p:pic>
      <p:pic>
        <p:nvPicPr>
          <p:cNvPr id="12" name="Bildobjekt 11">
            <a:extLst>
              <a:ext uri="{FF2B5EF4-FFF2-40B4-BE49-F238E27FC236}">
                <a16:creationId xmlns:a16="http://schemas.microsoft.com/office/drawing/2014/main" id="{8071DF6C-7E60-9D34-FB36-2BE39451861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98926" y="1941080"/>
            <a:ext cx="913105" cy="677232"/>
          </a:xfrm>
          <a:prstGeom prst="rect">
            <a:avLst/>
          </a:prstGeom>
        </p:spPr>
      </p:pic>
      <p:pic>
        <p:nvPicPr>
          <p:cNvPr id="13" name="Bildobjekt 12">
            <a:extLst>
              <a:ext uri="{FF2B5EF4-FFF2-40B4-BE49-F238E27FC236}">
                <a16:creationId xmlns:a16="http://schemas.microsoft.com/office/drawing/2014/main" id="{12D917CE-D760-ED4E-3AFE-80138F8FDC6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01779" y="3612590"/>
            <a:ext cx="707397" cy="803356"/>
          </a:xfrm>
          <a:prstGeom prst="rect">
            <a:avLst/>
          </a:prstGeom>
        </p:spPr>
      </p:pic>
    </p:spTree>
    <p:extLst>
      <p:ext uri="{BB962C8B-B14F-4D97-AF65-F5344CB8AC3E}">
        <p14:creationId xmlns:p14="http://schemas.microsoft.com/office/powerpoint/2010/main" val="1876509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Support för medarbetare – Clinic24</a:t>
            </a:r>
          </a:p>
        </p:txBody>
      </p:sp>
      <p:graphicFrame>
        <p:nvGraphicFramePr>
          <p:cNvPr id="5" name="Platshållare för innehåll 6"/>
          <p:cNvGraphicFramePr>
            <a:graphicFrameLocks noGrp="1"/>
          </p:cNvGraphicFramePr>
          <p:nvPr>
            <p:ph sz="quarter" idx="10"/>
            <p:extLst>
              <p:ext uri="{D42A27DB-BD31-4B8C-83A1-F6EECF244321}">
                <p14:modId xmlns:p14="http://schemas.microsoft.com/office/powerpoint/2010/main" val="2242320171"/>
              </p:ext>
            </p:extLst>
          </p:nvPr>
        </p:nvGraphicFramePr>
        <p:xfrm>
          <a:off x="550863" y="1484784"/>
          <a:ext cx="5329114" cy="482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Platshållare för innehåll 6"/>
          <p:cNvGraphicFramePr>
            <a:graphicFrameLocks noGrp="1"/>
          </p:cNvGraphicFramePr>
          <p:nvPr>
            <p:ph sz="quarter" idx="4294967295"/>
            <p:extLst>
              <p:ext uri="{D42A27DB-BD31-4B8C-83A1-F6EECF244321}">
                <p14:modId xmlns:p14="http://schemas.microsoft.com/office/powerpoint/2010/main" val="1511540877"/>
              </p:ext>
            </p:extLst>
          </p:nvPr>
        </p:nvGraphicFramePr>
        <p:xfrm>
          <a:off x="6096000" y="1484784"/>
          <a:ext cx="5227637" cy="32403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Bildobjekt 2">
            <a:extLst>
              <a:ext uri="{FF2B5EF4-FFF2-40B4-BE49-F238E27FC236}">
                <a16:creationId xmlns:a16="http://schemas.microsoft.com/office/drawing/2014/main" id="{8C60C1B0-2A08-7324-839A-F384AE5D506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2265" y="1892952"/>
            <a:ext cx="619125" cy="773291"/>
          </a:xfrm>
          <a:prstGeom prst="rect">
            <a:avLst/>
          </a:prstGeom>
        </p:spPr>
      </p:pic>
      <p:pic>
        <p:nvPicPr>
          <p:cNvPr id="4" name="Bildobjekt 3">
            <a:extLst>
              <a:ext uri="{FF2B5EF4-FFF2-40B4-BE49-F238E27FC236}">
                <a16:creationId xmlns:a16="http://schemas.microsoft.com/office/drawing/2014/main" id="{BA22458F-7DB6-F355-6A3E-63CCD647C6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3528" y="3597264"/>
            <a:ext cx="835366" cy="676800"/>
          </a:xfrm>
          <a:prstGeom prst="rect">
            <a:avLst/>
          </a:prstGeom>
        </p:spPr>
      </p:pic>
      <p:pic>
        <p:nvPicPr>
          <p:cNvPr id="6" name="Bildobjekt 5">
            <a:extLst>
              <a:ext uri="{FF2B5EF4-FFF2-40B4-BE49-F238E27FC236}">
                <a16:creationId xmlns:a16="http://schemas.microsoft.com/office/drawing/2014/main" id="{551B32FF-2865-9913-1AF4-5210937566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1448" y="5214974"/>
            <a:ext cx="619125" cy="773291"/>
          </a:xfrm>
          <a:prstGeom prst="rect">
            <a:avLst/>
          </a:prstGeom>
        </p:spPr>
      </p:pic>
      <p:pic>
        <p:nvPicPr>
          <p:cNvPr id="7" name="Bildobjekt 6">
            <a:extLst>
              <a:ext uri="{FF2B5EF4-FFF2-40B4-BE49-F238E27FC236}">
                <a16:creationId xmlns:a16="http://schemas.microsoft.com/office/drawing/2014/main" id="{2F0F1A6E-BF71-C8C8-9AEE-BABAA063EB7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84033" y="1942102"/>
            <a:ext cx="835365" cy="676800"/>
          </a:xfrm>
          <a:prstGeom prst="rect">
            <a:avLst/>
          </a:prstGeom>
        </p:spPr>
      </p:pic>
      <p:pic>
        <p:nvPicPr>
          <p:cNvPr id="8" name="Bildobjekt 7">
            <a:extLst>
              <a:ext uri="{FF2B5EF4-FFF2-40B4-BE49-F238E27FC236}">
                <a16:creationId xmlns:a16="http://schemas.microsoft.com/office/drawing/2014/main" id="{757EEDC5-1CBE-4C31-4B95-7DF085D1A5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23872" y="3575431"/>
            <a:ext cx="864096" cy="721885"/>
          </a:xfrm>
          <a:prstGeom prst="rect">
            <a:avLst/>
          </a:prstGeom>
        </p:spPr>
      </p:pic>
    </p:spTree>
    <p:extLst>
      <p:ext uri="{BB962C8B-B14F-4D97-AF65-F5344CB8AC3E}">
        <p14:creationId xmlns:p14="http://schemas.microsoft.com/office/powerpoint/2010/main" val="79363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normAutofit/>
          </a:bodyPr>
          <a:lstStyle/>
          <a:p>
            <a:r>
              <a:rPr lang="sv-SE" sz="4400"/>
              <a:t>Primärvård</a:t>
            </a:r>
            <a:br>
              <a:rPr lang="sv-SE"/>
            </a:br>
            <a:endParaRPr lang="sv-SE"/>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1821246658"/>
              </p:ext>
            </p:extLst>
          </p:nvPr>
        </p:nvGraphicFramePr>
        <p:xfrm>
          <a:off x="335360" y="1774800"/>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 1">
            <a:extLst>
              <a:ext uri="{FF2B5EF4-FFF2-40B4-BE49-F238E27FC236}">
                <a16:creationId xmlns:a16="http://schemas.microsoft.com/office/drawing/2014/main" id="{AEC1EE5E-41EA-A8E3-90BB-5689E595BC91}"/>
              </a:ext>
            </a:extLst>
          </p:cNvPr>
          <p:cNvGrpSpPr/>
          <p:nvPr/>
        </p:nvGrpSpPr>
        <p:grpSpPr>
          <a:xfrm>
            <a:off x="2437200" y="2181600"/>
            <a:ext cx="1727523" cy="3476138"/>
            <a:chOff x="7928543" y="2761174"/>
            <a:chExt cx="1847239" cy="3717032"/>
          </a:xfrm>
        </p:grpSpPr>
        <p:pic>
          <p:nvPicPr>
            <p:cNvPr id="3" name="Picture 2">
              <a:extLst>
                <a:ext uri="{FF2B5EF4-FFF2-40B4-BE49-F238E27FC236}">
                  <a16:creationId xmlns:a16="http://schemas.microsoft.com/office/drawing/2014/main" id="{DA98E1C8-385E-0628-342C-95DD71F6F3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descr="En bild som visar Mobiltelefon, pryl, Portabel kommunikationsenhet, Kommunikationsenhet&#10;&#10;Automatiskt genererad beskrivning">
              <a:extLst>
                <a:ext uri="{FF2B5EF4-FFF2-40B4-BE49-F238E27FC236}">
                  <a16:creationId xmlns:a16="http://schemas.microsoft.com/office/drawing/2014/main" id="{5EC333F6-C052-26FA-9010-BD4D3B46F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pic>
        <p:nvPicPr>
          <p:cNvPr id="5" name="Picture 10" descr="Hälsingeläkarna Ab Hälsocentralen | Företag | eniro.se">
            <a:extLst>
              <a:ext uri="{FF2B5EF4-FFF2-40B4-BE49-F238E27FC236}">
                <a16:creationId xmlns:a16="http://schemas.microsoft.com/office/drawing/2014/main" id="{04524BB2-B087-1FF7-6009-05ACFF3A75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7745" y="5343219"/>
            <a:ext cx="1945175" cy="629037"/>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FC31EC9E-F297-54B2-40DD-6E45B77089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8033" y="1774800"/>
            <a:ext cx="995172" cy="1176528"/>
          </a:xfrm>
          <a:prstGeom prst="rect">
            <a:avLst/>
          </a:prstGeom>
        </p:spPr>
      </p:pic>
      <p:pic>
        <p:nvPicPr>
          <p:cNvPr id="11" name="Bildobjekt 10">
            <a:extLst>
              <a:ext uri="{FF2B5EF4-FFF2-40B4-BE49-F238E27FC236}">
                <a16:creationId xmlns:a16="http://schemas.microsoft.com/office/drawing/2014/main" id="{D3D81106-D534-7A26-DC2B-1917364FD6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72396" y="3452948"/>
            <a:ext cx="2669728" cy="426460"/>
          </a:xfrm>
          <a:prstGeom prst="rect">
            <a:avLst/>
          </a:prstGeom>
        </p:spPr>
      </p:pic>
      <p:pic>
        <p:nvPicPr>
          <p:cNvPr id="12" name="Bildobjekt 11">
            <a:extLst>
              <a:ext uri="{FF2B5EF4-FFF2-40B4-BE49-F238E27FC236}">
                <a16:creationId xmlns:a16="http://schemas.microsoft.com/office/drawing/2014/main" id="{B24B36E4-55AA-6660-60E3-34696C215D1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43206" y="1989137"/>
            <a:ext cx="1446713" cy="423635"/>
          </a:xfrm>
          <a:prstGeom prst="rect">
            <a:avLst/>
          </a:prstGeom>
        </p:spPr>
      </p:pic>
      <p:pic>
        <p:nvPicPr>
          <p:cNvPr id="13" name="Picture 4" descr="Logga_färg.png">
            <a:extLst>
              <a:ext uri="{FF2B5EF4-FFF2-40B4-BE49-F238E27FC236}">
                <a16:creationId xmlns:a16="http://schemas.microsoft.com/office/drawing/2014/main" id="{5C75394A-24EF-3E3B-5FEB-2F0CF9D35B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66814" y="4343830"/>
            <a:ext cx="2162175" cy="466726"/>
          </a:xfrm>
          <a:prstGeom prst="rect">
            <a:avLst/>
          </a:prstGeom>
          <a:noFill/>
          <a:extLst>
            <a:ext uri="{909E8E84-426E-40DD-AFC4-6F175D3DCCD1}">
              <a14:hiddenFill xmlns:a14="http://schemas.microsoft.com/office/drawing/2010/main">
                <a:solidFill>
                  <a:srgbClr val="FFFFFF"/>
                </a:solidFill>
              </a14:hiddenFill>
            </a:ext>
          </a:extLst>
        </p:spPr>
      </p:pic>
      <p:pic>
        <p:nvPicPr>
          <p:cNvPr id="14" name="Bildobjekt 13">
            <a:extLst>
              <a:ext uri="{FF2B5EF4-FFF2-40B4-BE49-F238E27FC236}">
                <a16:creationId xmlns:a16="http://schemas.microsoft.com/office/drawing/2014/main" id="{5B3D28E9-FBBF-E501-A194-80E857E9B4A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10040" y="2169052"/>
            <a:ext cx="1600866" cy="487439"/>
          </a:xfrm>
          <a:prstGeom prst="rect">
            <a:avLst/>
          </a:prstGeom>
        </p:spPr>
      </p:pic>
      <p:pic>
        <p:nvPicPr>
          <p:cNvPr id="1026" name="Picture 2">
            <a:extLst>
              <a:ext uri="{FF2B5EF4-FFF2-40B4-BE49-F238E27FC236}">
                <a16:creationId xmlns:a16="http://schemas.microsoft.com/office/drawing/2014/main" id="{DF95D4FD-6854-F104-403F-B0E3C9B82AE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18591" y="1192680"/>
            <a:ext cx="2562089" cy="443361"/>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descr="En bild som visar Teckensnitt, text, vit, logotyp&#10;&#10;AI-genererat innehåll kan vara felaktigt.">
            <a:extLst>
              <a:ext uri="{FF2B5EF4-FFF2-40B4-BE49-F238E27FC236}">
                <a16:creationId xmlns:a16="http://schemas.microsoft.com/office/drawing/2014/main" id="{CA18C14D-1EB6-5C06-5A4A-57EB07D832A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20155" y="5127255"/>
            <a:ext cx="2209524" cy="695238"/>
          </a:xfrm>
          <a:prstGeom prst="rect">
            <a:avLst/>
          </a:prstGeom>
        </p:spPr>
      </p:pic>
    </p:spTree>
    <p:extLst>
      <p:ext uri="{BB962C8B-B14F-4D97-AF65-F5344CB8AC3E}">
        <p14:creationId xmlns:p14="http://schemas.microsoft.com/office/powerpoint/2010/main" val="376750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normAutofit/>
          </a:bodyPr>
          <a:lstStyle/>
          <a:p>
            <a:r>
              <a:rPr lang="sv-SE" sz="4400"/>
              <a:t>Specialiserad vård</a:t>
            </a:r>
            <a:br>
              <a:rPr lang="sv-SE"/>
            </a:br>
            <a:endParaRPr lang="sv-SE"/>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1646205815"/>
              </p:ext>
            </p:extLst>
          </p:nvPr>
        </p:nvGraphicFramePr>
        <p:xfrm>
          <a:off x="550863" y="1774800"/>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 1">
            <a:extLst>
              <a:ext uri="{FF2B5EF4-FFF2-40B4-BE49-F238E27FC236}">
                <a16:creationId xmlns:a16="http://schemas.microsoft.com/office/drawing/2014/main" id="{AEC1EE5E-41EA-A8E3-90BB-5689E595BC91}"/>
              </a:ext>
            </a:extLst>
          </p:cNvPr>
          <p:cNvGrpSpPr/>
          <p:nvPr/>
        </p:nvGrpSpPr>
        <p:grpSpPr>
          <a:xfrm>
            <a:off x="2437200" y="2181600"/>
            <a:ext cx="1727523" cy="3476138"/>
            <a:chOff x="7928543" y="2761174"/>
            <a:chExt cx="1847239" cy="3717032"/>
          </a:xfrm>
        </p:grpSpPr>
        <p:pic>
          <p:nvPicPr>
            <p:cNvPr id="3" name="Picture 2">
              <a:extLst>
                <a:ext uri="{FF2B5EF4-FFF2-40B4-BE49-F238E27FC236}">
                  <a16:creationId xmlns:a16="http://schemas.microsoft.com/office/drawing/2014/main" id="{DA98E1C8-385E-0628-342C-95DD71F6F3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descr="En bild som visar Mobiltelefon, pryl, Portabel kommunikationsenhet, Kommunikationsenhet&#10;&#10;Automatiskt genererad beskrivning">
              <a:extLst>
                <a:ext uri="{FF2B5EF4-FFF2-40B4-BE49-F238E27FC236}">
                  <a16:creationId xmlns:a16="http://schemas.microsoft.com/office/drawing/2014/main" id="{5EC333F6-C052-26FA-9010-BD4D3B46F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spTree>
    <p:extLst>
      <p:ext uri="{BB962C8B-B14F-4D97-AF65-F5344CB8AC3E}">
        <p14:creationId xmlns:p14="http://schemas.microsoft.com/office/powerpoint/2010/main" val="117853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a:xfrm>
            <a:off x="550863" y="549275"/>
            <a:ext cx="11090275" cy="1439862"/>
          </a:xfrm>
        </p:spPr>
        <p:txBody>
          <a:bodyPr>
            <a:normAutofit/>
          </a:bodyPr>
          <a:lstStyle/>
          <a:p>
            <a:r>
              <a:rPr lang="sv-SE"/>
              <a:t>Tandvård</a:t>
            </a:r>
            <a:br>
              <a:rPr lang="sv-SE"/>
            </a:br>
            <a:endParaRPr lang="sv-SE"/>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3263739748"/>
              </p:ext>
            </p:extLst>
          </p:nvPr>
        </p:nvGraphicFramePr>
        <p:xfrm>
          <a:off x="550863" y="1774800"/>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 1">
            <a:extLst>
              <a:ext uri="{FF2B5EF4-FFF2-40B4-BE49-F238E27FC236}">
                <a16:creationId xmlns:a16="http://schemas.microsoft.com/office/drawing/2014/main" id="{AEC1EE5E-41EA-A8E3-90BB-5689E595BC91}"/>
              </a:ext>
            </a:extLst>
          </p:cNvPr>
          <p:cNvGrpSpPr/>
          <p:nvPr/>
        </p:nvGrpSpPr>
        <p:grpSpPr>
          <a:xfrm>
            <a:off x="2437200" y="2181600"/>
            <a:ext cx="1727523" cy="3476138"/>
            <a:chOff x="7928543" y="2761174"/>
            <a:chExt cx="1847239" cy="3717032"/>
          </a:xfrm>
        </p:grpSpPr>
        <p:pic>
          <p:nvPicPr>
            <p:cNvPr id="3" name="Picture 2">
              <a:extLst>
                <a:ext uri="{FF2B5EF4-FFF2-40B4-BE49-F238E27FC236}">
                  <a16:creationId xmlns:a16="http://schemas.microsoft.com/office/drawing/2014/main" id="{DA98E1C8-385E-0628-342C-95DD71F6F3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descr="En bild som visar Mobiltelefon, pryl, Portabel kommunikationsenhet, Kommunikationsenhet&#10;&#10;Automatiskt genererad beskrivning">
              <a:extLst>
                <a:ext uri="{FF2B5EF4-FFF2-40B4-BE49-F238E27FC236}">
                  <a16:creationId xmlns:a16="http://schemas.microsoft.com/office/drawing/2014/main" id="{5EC333F6-C052-26FA-9010-BD4D3B46F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pic>
        <p:nvPicPr>
          <p:cNvPr id="5" name="Bildobjekt 4">
            <a:extLst>
              <a:ext uri="{FF2B5EF4-FFF2-40B4-BE49-F238E27FC236}">
                <a16:creationId xmlns:a16="http://schemas.microsoft.com/office/drawing/2014/main" id="{1798BB6B-4B5D-6674-34E8-41ACD93FEE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24670" y="3497485"/>
            <a:ext cx="2519822" cy="870248"/>
          </a:xfrm>
          <a:prstGeom prst="rect">
            <a:avLst/>
          </a:prstGeom>
        </p:spPr>
      </p:pic>
    </p:spTree>
    <p:extLst>
      <p:ext uri="{BB962C8B-B14F-4D97-AF65-F5344CB8AC3E}">
        <p14:creationId xmlns:p14="http://schemas.microsoft.com/office/powerpoint/2010/main" val="841732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normAutofit/>
          </a:bodyPr>
          <a:lstStyle/>
          <a:p>
            <a:r>
              <a:rPr lang="sv-SE"/>
              <a:t>Syftet med Min vård Gävleborg</a:t>
            </a:r>
          </a:p>
        </p:txBody>
      </p:sp>
    </p:spTree>
    <p:extLst>
      <p:ext uri="{BB962C8B-B14F-4D97-AF65-F5344CB8AC3E}">
        <p14:creationId xmlns:p14="http://schemas.microsoft.com/office/powerpoint/2010/main" val="53249054"/>
      </p:ext>
    </p:extLst>
  </p:cSld>
  <p:clrMapOvr>
    <a:masterClrMapping/>
  </p:clrMapOvr>
</p:sld>
</file>

<file path=ppt/theme/theme1.xml><?xml version="1.0" encoding="utf-8"?>
<a:theme xmlns:a="http://schemas.openxmlformats.org/drawingml/2006/main" name="Region Gävleborg - Turkos">
  <a:themeElements>
    <a:clrScheme name="Region Gävleborg - Turkos">
      <a:dk1>
        <a:sysClr val="windowText" lastClr="000000"/>
      </a:dk1>
      <a:lt1>
        <a:sysClr val="window" lastClr="FFFFFF"/>
      </a:lt1>
      <a:dk2>
        <a:srgbClr val="212426"/>
      </a:dk2>
      <a:lt2>
        <a:srgbClr val="CCF0F2"/>
      </a:lt2>
      <a:accent1>
        <a:srgbClr val="007579"/>
      </a:accent1>
      <a:accent2>
        <a:srgbClr val="9EE1E4"/>
      </a:accent2>
      <a:accent3>
        <a:srgbClr val="005B67"/>
      </a:accent3>
      <a:accent4>
        <a:srgbClr val="39D9E3"/>
      </a:accent4>
      <a:accent5>
        <a:srgbClr val="EBE9E5"/>
      </a:accent5>
      <a:accent6>
        <a:srgbClr val="EF8381"/>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46F07BE9-AE10-4ACE-93F2-FAA85F9D78B3}"/>
    </a:ext>
  </a:extLst>
</a:theme>
</file>

<file path=ppt/theme/theme2.xml><?xml version="1.0" encoding="utf-8"?>
<a:theme xmlns:a="http://schemas.openxmlformats.org/drawingml/2006/main" name="Region Gävleborg - Blå">
  <a:themeElements>
    <a:clrScheme name="Region Gävleborg - Blå">
      <a:dk1>
        <a:sysClr val="windowText" lastClr="000000"/>
      </a:dk1>
      <a:lt1>
        <a:sysClr val="window" lastClr="FFFFFF"/>
      </a:lt1>
      <a:dk2>
        <a:srgbClr val="212426"/>
      </a:dk2>
      <a:lt2>
        <a:srgbClr val="CFE4FE"/>
      </a:lt2>
      <a:accent1>
        <a:srgbClr val="61A5EE"/>
      </a:accent1>
      <a:accent2>
        <a:srgbClr val="013C55"/>
      </a:accent2>
      <a:accent3>
        <a:srgbClr val="A8D1FD"/>
      </a:accent3>
      <a:accent4>
        <a:srgbClr val="005EB8"/>
      </a:accent4>
      <a:accent5>
        <a:srgbClr val="EBE9E5"/>
      </a:accent5>
      <a:accent6>
        <a:srgbClr val="01755B"/>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BE32AFE4-5387-4CC5-A455-BE4A8AEBA764}"/>
    </a:ext>
  </a:extLst>
</a:theme>
</file>

<file path=ppt/theme/theme3.xml><?xml version="1.0" encoding="utf-8"?>
<a:theme xmlns:a="http://schemas.openxmlformats.org/drawingml/2006/main" name="Region Gävleborg - Grön">
  <a:themeElements>
    <a:clrScheme name="Region Gävleborg - Grön">
      <a:dk1>
        <a:sysClr val="windowText" lastClr="000000"/>
      </a:dk1>
      <a:lt1>
        <a:sysClr val="window" lastClr="FFFFFF"/>
      </a:lt1>
      <a:dk2>
        <a:srgbClr val="212426"/>
      </a:dk2>
      <a:lt2>
        <a:srgbClr val="D4EEE2"/>
      </a:lt2>
      <a:accent1>
        <a:srgbClr val="31CE85"/>
      </a:accent1>
      <a:accent2>
        <a:srgbClr val="005242"/>
      </a:accent2>
      <a:accent3>
        <a:srgbClr val="A9DDC6"/>
      </a:accent3>
      <a:accent4>
        <a:srgbClr val="01755B"/>
      </a:accent4>
      <a:accent5>
        <a:srgbClr val="EBE9E5"/>
      </a:accent5>
      <a:accent6>
        <a:srgbClr val="61A5EE"/>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1B97F365-E0D0-44BD-9FB7-2397CD22635A}"/>
    </a:ext>
  </a:extLst>
</a:theme>
</file>

<file path=ppt/theme/theme4.xml><?xml version="1.0" encoding="utf-8"?>
<a:theme xmlns:a="http://schemas.openxmlformats.org/drawingml/2006/main" name="Region Gävleborg - Rödrosa">
  <a:themeElements>
    <a:clrScheme name="Region Gävleborg - Rödrosa">
      <a:dk1>
        <a:sysClr val="windowText" lastClr="000000"/>
      </a:dk1>
      <a:lt1>
        <a:sysClr val="window" lastClr="FFFFFF"/>
      </a:lt1>
      <a:dk2>
        <a:srgbClr val="212426"/>
      </a:dk2>
      <a:lt2>
        <a:srgbClr val="FFE4E3"/>
      </a:lt2>
      <a:accent1>
        <a:srgbClr val="6E1432"/>
      </a:accent1>
      <a:accent2>
        <a:srgbClr val="FFC0BB"/>
      </a:accent2>
      <a:accent3>
        <a:srgbClr val="CB214C"/>
      </a:accent3>
      <a:accent4>
        <a:srgbClr val="EF8381"/>
      </a:accent4>
      <a:accent5>
        <a:srgbClr val="EBE9E5"/>
      </a:accent5>
      <a:accent6>
        <a:srgbClr val="007579"/>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A11B2269-E970-4A83-A112-EA33CA9CFB68}"/>
    </a:ext>
  </a:extLst>
</a:theme>
</file>

<file path=ppt/theme/theme5.xml><?xml version="1.0" encoding="utf-8"?>
<a:theme xmlns:a="http://schemas.openxmlformats.org/drawingml/2006/main" name="Region Gävleborg - Neutral">
  <a:themeElements>
    <a:clrScheme name="Region Gävleborg - Neutral">
      <a:dk1>
        <a:sysClr val="windowText" lastClr="000000"/>
      </a:dk1>
      <a:lt1>
        <a:sysClr val="window" lastClr="FFFFFF"/>
      </a:lt1>
      <a:dk2>
        <a:srgbClr val="212426"/>
      </a:dk2>
      <a:lt2>
        <a:srgbClr val="EBE9E5"/>
      </a:lt2>
      <a:accent1>
        <a:srgbClr val="007579"/>
      </a:accent1>
      <a:accent2>
        <a:srgbClr val="61A5EE"/>
      </a:accent2>
      <a:accent3>
        <a:srgbClr val="31CE85"/>
      </a:accent3>
      <a:accent4>
        <a:srgbClr val="EF8381"/>
      </a:accent4>
      <a:accent5>
        <a:srgbClr val="DDDAD3"/>
      </a:accent5>
      <a:accent6>
        <a:srgbClr val="A2A098"/>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7D91BFC6-0AAE-41A3-9718-01DACE622500}"/>
    </a:ext>
  </a:extLst>
</a:theme>
</file>

<file path=ppt/theme/theme6.xml><?xml version="1.0" encoding="utf-8"?>
<a:theme xmlns:a="http://schemas.openxmlformats.org/drawingml/2006/main" name="Region Gävleborg">
  <a:themeElements>
    <a:clrScheme name="Region Gävleborg">
      <a:dk1>
        <a:sysClr val="windowText" lastClr="000000"/>
      </a:dk1>
      <a:lt1>
        <a:sysClr val="window" lastClr="FFFFFF"/>
      </a:lt1>
      <a:dk2>
        <a:srgbClr val="292929"/>
      </a:dk2>
      <a:lt2>
        <a:srgbClr val="B2B2B2"/>
      </a:lt2>
      <a:accent1>
        <a:srgbClr val="50B848"/>
      </a:accent1>
      <a:accent2>
        <a:srgbClr val="0097CF"/>
      </a:accent2>
      <a:accent3>
        <a:srgbClr val="EE3780"/>
      </a:accent3>
      <a:accent4>
        <a:srgbClr val="FAA634"/>
      </a:accent4>
      <a:accent5>
        <a:srgbClr val="A8CD82"/>
      </a:accent5>
      <a:accent6>
        <a:srgbClr val="5DB8DE"/>
      </a:accent6>
      <a:hlink>
        <a:srgbClr val="0070C0"/>
      </a:hlink>
      <a:folHlink>
        <a:srgbClr val="2796C4"/>
      </a:folHlink>
    </a:clrScheme>
    <a:fontScheme name="Region Gävlebor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FD4AE64-693B-4962-8522-DA6951A7EDA6}" vid="{CFEF34EF-E910-4C88-924A-AD67BB97869D}"/>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0016298-d06f-4a3c-914d-3df0fc66163b" xsi:nil="true"/>
    <lcf76f155ced4ddcb4097134ff3c332f xmlns="90c6addd-2d8b-4a2a-82e3-db5817c20d4f">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16E66318B4A7B49A24C88A6E8D0286F" ma:contentTypeVersion="14" ma:contentTypeDescription="Create a new document." ma:contentTypeScope="" ma:versionID="57e4883986f9b091cab6c09854725642">
  <xsd:schema xmlns:xsd="http://www.w3.org/2001/XMLSchema" xmlns:xs="http://www.w3.org/2001/XMLSchema" xmlns:p="http://schemas.microsoft.com/office/2006/metadata/properties" xmlns:ns1="http://schemas.microsoft.com/sharepoint/v3" xmlns:ns2="90c6addd-2d8b-4a2a-82e3-db5817c20d4f" xmlns:ns3="f0016298-d06f-4a3c-914d-3df0fc66163b" targetNamespace="http://schemas.microsoft.com/office/2006/metadata/properties" ma:root="true" ma:fieldsID="c1c109acc4d9e72b776c73e3e6d69dae" ns1:_="" ns2:_="" ns3:_="">
    <xsd:import namespace="http://schemas.microsoft.com/sharepoint/v3"/>
    <xsd:import namespace="90c6addd-2d8b-4a2a-82e3-db5817c20d4f"/>
    <xsd:import namespace="f0016298-d06f-4a3c-914d-3df0fc66163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c6addd-2d8b-4a2a-82e3-db5817c20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d38c012-b82a-4a46-9d46-18a6dd67c5c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016298-d06f-4a3c-914d-3df0fc66163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5c4091a-18f1-4b78-ba48-5e71ac85afe7}" ma:internalName="TaxCatchAll" ma:showField="CatchAllData" ma:web="f0016298-d06f-4a3c-914d-3df0fc6616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37D59D-3453-41B4-A052-C800E5C43EE1}">
  <ds:schemaRefs>
    <ds:schemaRef ds:uri="90c6addd-2d8b-4a2a-82e3-db5817c20d4f"/>
    <ds:schemaRef ds:uri="http://schemas.microsoft.com/sharepoint/v3"/>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f0016298-d06f-4a3c-914d-3df0fc66163b"/>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0A70E430-3631-4141-BA07-D38FF007CC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0c6addd-2d8b-4a2a-82e3-db5817c20d4f"/>
    <ds:schemaRef ds:uri="f0016298-d06f-4a3c-914d-3df0fc6616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48AADE-328B-47EF-960A-6FB5C18F4D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Presentation_RegionGävleborg</Template>
  <TotalTime>1</TotalTime>
  <Words>5692</Words>
  <Application>Microsoft Office PowerPoint</Application>
  <PresentationFormat>Widescreen</PresentationFormat>
  <Paragraphs>654</Paragraphs>
  <Slides>55</Slides>
  <Notes>43</Notes>
  <HiddenSlides>0</HiddenSlides>
  <MMClips>0</MMClips>
  <ScaleCrop>false</ScaleCrop>
  <HeadingPairs>
    <vt:vector size="4" baseType="variant">
      <vt:variant>
        <vt:lpstr>Theme</vt:lpstr>
      </vt:variant>
      <vt:variant>
        <vt:i4>6</vt:i4>
      </vt:variant>
      <vt:variant>
        <vt:lpstr>Slide Titles</vt:lpstr>
      </vt:variant>
      <vt:variant>
        <vt:i4>55</vt:i4>
      </vt:variant>
    </vt:vector>
  </HeadingPairs>
  <TitlesOfParts>
    <vt:vector size="61" baseType="lpstr">
      <vt:lpstr>Region Gävleborg - Turkos</vt:lpstr>
      <vt:lpstr>Region Gävleborg - Blå</vt:lpstr>
      <vt:lpstr>Region Gävleborg - Grön</vt:lpstr>
      <vt:lpstr>Region Gävleborg - Rödrosa</vt:lpstr>
      <vt:lpstr>Region Gävleborg - Neutral</vt:lpstr>
      <vt:lpstr>Region Gävleborg</vt:lpstr>
      <vt:lpstr>Min vård Gävleborg</vt:lpstr>
      <vt:lpstr>Vad är Min vård Gävleborg?</vt:lpstr>
      <vt:lpstr>PowerPoint Presentation</vt:lpstr>
      <vt:lpstr>Vem kan använda Min vård Gävleborg? </vt:lpstr>
      <vt:lpstr>Många aktörer - EN gemensam ingång </vt:lpstr>
      <vt:lpstr>Primärvård </vt:lpstr>
      <vt:lpstr>Specialiserad vård </vt:lpstr>
      <vt:lpstr>Tandvård </vt:lpstr>
      <vt:lpstr>Syftet med Min vård Gävleborg</vt:lpstr>
      <vt:lpstr>Möta det ökade vårdbehovet </vt:lpstr>
      <vt:lpstr>Göra vården  mer tillgänglig </vt:lpstr>
      <vt:lpstr>Snabbare hamna rätt i vården </vt:lpstr>
      <vt:lpstr>Göra det enklare att kommunicera</vt:lpstr>
      <vt:lpstr>Göra patienten  mer delaktig  </vt:lpstr>
      <vt:lpstr> Skapa förutsättningar för samverkan </vt:lpstr>
      <vt:lpstr>Vision och mål med  Min vård Gävleborg</vt:lpstr>
      <vt:lpstr>  MÅL Rätt vård i rätt tid på rätt sätt</vt:lpstr>
      <vt:lpstr>PowerPoint Presentation</vt:lpstr>
      <vt:lpstr>Tjänster för patienterna  i Min vård Gävleborg</vt:lpstr>
      <vt:lpstr>Tjänster i Min vård Gävleborg</vt:lpstr>
      <vt:lpstr>Notifieringar</vt:lpstr>
      <vt:lpstr>Triage och assisterad triage</vt:lpstr>
      <vt:lpstr>PowerPoint Presentation</vt:lpstr>
      <vt:lpstr>Möjliga utfall</vt:lpstr>
      <vt:lpstr> Hanteringstider</vt:lpstr>
      <vt:lpstr> Assisterad triage</vt:lpstr>
      <vt:lpstr> Varför assisterad triage?</vt:lpstr>
      <vt:lpstr>PowerPoint Presentation</vt:lpstr>
      <vt:lpstr> Viktigt att veta om konsultationer från 1177</vt:lpstr>
      <vt:lpstr>Viktigt att veta om konsultationer</vt:lpstr>
      <vt:lpstr>Vårdgivare i Min vård Gävleborg</vt:lpstr>
      <vt:lpstr>PowerPoint Presentation</vt:lpstr>
      <vt:lpstr>Vårdgivare</vt:lpstr>
      <vt:lpstr> Vad du som medarbetare kan se och göra i Clinic24</vt:lpstr>
      <vt:lpstr>Fast vårdkontakt  &amp; behandlande roll</vt:lpstr>
      <vt:lpstr> Meddelanden</vt:lpstr>
      <vt:lpstr> Fast vårdkontakt</vt:lpstr>
      <vt:lpstr> Behandlande roll</vt:lpstr>
      <vt:lpstr>PowerPoint Presentation</vt:lpstr>
      <vt:lpstr>PowerPoint Presentation</vt:lpstr>
      <vt:lpstr>Funktioner i Clinic24  för medarbetarna</vt:lpstr>
      <vt:lpstr>System</vt:lpstr>
      <vt:lpstr>Varje medarbetare  har en ”roll”</vt:lpstr>
      <vt:lpstr>Varför behövs roller i Min vård Gävleborg?</vt:lpstr>
      <vt:lpstr>Vad medarbetaren  gör i Clinic24</vt:lpstr>
      <vt:lpstr>Eskalering av ärenden</vt:lpstr>
      <vt:lpstr>Aviseringar</vt:lpstr>
      <vt:lpstr>Ärenden som aviseras</vt:lpstr>
      <vt:lpstr>Exempel på avisering</vt:lpstr>
      <vt:lpstr>Unite Assign</vt:lpstr>
      <vt:lpstr>Min vård Gävleborg och 1177.se</vt:lpstr>
      <vt:lpstr>1177.se och Min vård Gävleborg </vt:lpstr>
      <vt:lpstr>Support</vt:lpstr>
      <vt:lpstr>Support för invånare - Min vård Gävleborg</vt:lpstr>
      <vt:lpstr>Support för medarbetare – Clinic24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Jonsson Stina F - HOSIP - Digitalisering och e-hälsa</dc:creator>
  <cp:lastModifiedBy>Jonsson Stina F - HOSIP - Digitalisering och e-hälsa</cp:lastModifiedBy>
  <cp:revision>11</cp:revision>
  <dcterms:created xsi:type="dcterms:W3CDTF">2025-01-02T13:58:14Z</dcterms:created>
  <dcterms:modified xsi:type="dcterms:W3CDTF">2026-02-06T08:37:06Z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1144299493</vt:i4>
  </property>
  <property fmtid="{D5CDD505-2E9C-101B-9397-08002B2CF9AE}" pid="3" name="_NewReviewCycle">
    <vt:lpwstr/>
  </property>
  <property fmtid="{D5CDD505-2E9C-101B-9397-08002B2CF9AE}" pid="4" name="_EmailSubject">
    <vt:lpwstr>Uppdatera Region Gävleborgs mallar i Powerpoint</vt:lpwstr>
  </property>
  <property fmtid="{D5CDD505-2E9C-101B-9397-08002B2CF9AE}" pid="5" name="_AuthorEmail">
    <vt:lpwstr>anna.m.aberg@regiongavleborg.se</vt:lpwstr>
  </property>
  <property fmtid="{D5CDD505-2E9C-101B-9397-08002B2CF9AE}" pid="6" name="_AuthorEmailDisplayName">
    <vt:lpwstr>Åberg Anna M - KOMF - Medie- och webbenhet</vt:lpwstr>
  </property>
  <property fmtid="{D5CDD505-2E9C-101B-9397-08002B2CF9AE}" pid="7" name="_PreviousAdHocReviewCycleID">
    <vt:i4>2033821800</vt:i4>
  </property>
  <property fmtid="{D5CDD505-2E9C-101B-9397-08002B2CF9AE}" pid="8" name="ContentTypeId">
    <vt:lpwstr>0x010100B16E66318B4A7B49A24C88A6E8D0286F</vt:lpwstr>
  </property>
  <property fmtid="{D5CDD505-2E9C-101B-9397-08002B2CF9AE}" pid="9" name="MediaServiceImageTags">
    <vt:lpwstr/>
  </property>
</Properties>
</file>