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259" r:id="rId2"/>
    <p:sldId id="260" r:id="rId3"/>
    <p:sldId id="273" r:id="rId4"/>
    <p:sldId id="262" r:id="rId5"/>
    <p:sldId id="272" r:id="rId6"/>
    <p:sldId id="261" r:id="rId7"/>
    <p:sldId id="277" r:id="rId8"/>
    <p:sldId id="265" r:id="rId9"/>
    <p:sldId id="266" r:id="rId10"/>
    <p:sldId id="267" r:id="rId11"/>
    <p:sldId id="268" r:id="rId12"/>
    <p:sldId id="269" r:id="rId13"/>
    <p:sldId id="274" r:id="rId14"/>
    <p:sldId id="275" r:id="rId15"/>
    <p:sldId id="276" r:id="rId16"/>
    <p:sldId id="271" r:id="rId17"/>
  </p:sldIdLst>
  <p:sldSz cx="12192000" cy="6858000"/>
  <p:notesSz cx="6858000" cy="9144000"/>
  <p:defaultTex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70" autoAdjust="0"/>
  </p:normalViewPr>
  <p:slideViewPr>
    <p:cSldViewPr showGuides="1">
      <p:cViewPr varScale="1">
        <p:scale>
          <a:sx n="66" d="100"/>
          <a:sy n="66" d="100"/>
        </p:scale>
        <p:origin x="48"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[Tidstrender HLV 2022.xlsx]Blad3!Pivottabell4</c:name>
    <c:fmtId val="61"/>
  </c:pivotSource>
  <c:chart>
    <c:title>
      <c:tx>
        <c:strRef>
          <c:f>Blad3!$B$3</c:f>
          <c:strCache>
            <c:ptCount val="1"/>
            <c:pt idx="0">
              <c:v>Ett eller flera symptom på psykisk ohälsa (svåra besvär av ångest, trötthet, sömnbesvär eller mycket stressad)</c:v>
            </c:pt>
          </c:strCache>
        </c:strRef>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38100" cap="rnd">
            <a:solidFill>
              <a:schemeClr val="accent1"/>
            </a:solidFill>
            <a:prstDash val="solid"/>
            <a:round/>
          </a:ln>
          <a:effectLst/>
        </c:spPr>
        <c:marker>
          <c:symbol val="none"/>
        </c:marker>
      </c:pivotFmt>
      <c:pivotFmt>
        <c:idx val="8"/>
        <c:spPr>
          <a:solidFill>
            <a:schemeClr val="accent1"/>
          </a:solidFill>
          <a:ln w="38100" cap="rnd">
            <a:solidFill>
              <a:schemeClr val="accent4"/>
            </a:solidFill>
            <a:prstDash val="solid"/>
            <a:round/>
          </a:ln>
          <a:effectLst/>
        </c:spPr>
        <c:marker>
          <c:symbol val="none"/>
        </c:marker>
      </c:pivotFmt>
      <c:pivotFmt>
        <c:idx val="9"/>
        <c:spPr>
          <a:solidFill>
            <a:schemeClr val="accent1"/>
          </a:solidFill>
          <a:ln w="38100" cap="rnd">
            <a:solidFill>
              <a:schemeClr val="accent1"/>
            </a:solidFill>
            <a:prstDash val="sysDash"/>
            <a:round/>
          </a:ln>
          <a:effectLst/>
        </c:spPr>
        <c:marker>
          <c:symbol val="none"/>
        </c:marker>
      </c:pivotFmt>
      <c:pivotFmt>
        <c:idx val="10"/>
        <c:spPr>
          <a:solidFill>
            <a:schemeClr val="accent1"/>
          </a:solidFill>
          <a:ln w="38100" cap="rnd">
            <a:solidFill>
              <a:schemeClr val="accent4"/>
            </a:solidFill>
            <a:prstDash val="sysDash"/>
            <a:round/>
          </a:ln>
          <a:effectLst/>
        </c:spPr>
        <c:marker>
          <c:symbol val="none"/>
        </c:marker>
      </c:pivotFmt>
      <c:pivotFmt>
        <c:idx val="11"/>
        <c:spPr>
          <a:solidFill>
            <a:schemeClr val="accent1"/>
          </a:solidFill>
          <a:ln w="38100" cap="rnd">
            <a:solidFill>
              <a:schemeClr val="accent1"/>
            </a:solidFill>
            <a:prstDash val="solid"/>
            <a:round/>
          </a:ln>
          <a:effectLst/>
        </c:spPr>
        <c:marker>
          <c:symbol val="none"/>
        </c:marker>
      </c:pivotFmt>
      <c:pivotFmt>
        <c:idx val="12"/>
        <c:spPr>
          <a:solidFill>
            <a:schemeClr val="accent1"/>
          </a:solidFill>
          <a:ln w="38100" cap="rnd">
            <a:solidFill>
              <a:schemeClr val="accent4"/>
            </a:solidFill>
            <a:prstDash val="solid"/>
            <a:round/>
          </a:ln>
          <a:effectLst/>
        </c:spPr>
        <c:marker>
          <c:symbol val="none"/>
        </c:marker>
      </c:pivotFmt>
      <c:pivotFmt>
        <c:idx val="13"/>
        <c:spPr>
          <a:solidFill>
            <a:schemeClr val="accent1"/>
          </a:solidFill>
          <a:ln w="38100" cap="rnd">
            <a:solidFill>
              <a:schemeClr val="accent1"/>
            </a:solidFill>
            <a:prstDash val="sysDash"/>
            <a:round/>
          </a:ln>
          <a:effectLst/>
        </c:spPr>
        <c:marker>
          <c:symbol val="none"/>
        </c:marker>
      </c:pivotFmt>
      <c:pivotFmt>
        <c:idx val="14"/>
        <c:spPr>
          <a:solidFill>
            <a:schemeClr val="accent1"/>
          </a:solidFill>
          <a:ln w="38100" cap="rnd">
            <a:solidFill>
              <a:schemeClr val="accent1"/>
            </a:solidFill>
            <a:prstDash val="sysDash"/>
            <a:round/>
          </a:ln>
          <a:effectLst/>
        </c:spPr>
        <c:marker>
          <c:symbol val="none"/>
        </c:marker>
      </c:pivotFmt>
      <c:pivotFmt>
        <c:idx val="15"/>
        <c:spPr>
          <a:solidFill>
            <a:schemeClr val="accent1"/>
          </a:solidFill>
          <a:ln w="38100" cap="rnd">
            <a:solidFill>
              <a:schemeClr val="accent1"/>
            </a:solidFill>
            <a:prstDash val="solid"/>
            <a:round/>
          </a:ln>
          <a:effectLst/>
        </c:spPr>
        <c:marker>
          <c:symbol val="none"/>
        </c:marker>
      </c:pivotFmt>
      <c:pivotFmt>
        <c:idx val="16"/>
        <c:spPr>
          <a:solidFill>
            <a:schemeClr val="accent1"/>
          </a:solidFill>
          <a:ln w="38100" cap="rnd">
            <a:solidFill>
              <a:schemeClr val="accent4"/>
            </a:solidFill>
            <a:prstDash val="solid"/>
            <a:round/>
          </a:ln>
          <a:effectLst/>
        </c:spPr>
        <c:marker>
          <c:symbol val="none"/>
        </c:marker>
      </c:pivotFmt>
      <c:pivotFmt>
        <c:idx val="17"/>
        <c:spPr>
          <a:solidFill>
            <a:schemeClr val="accent1"/>
          </a:solidFill>
          <a:ln w="38100" cap="rnd">
            <a:solidFill>
              <a:schemeClr val="accent1"/>
            </a:solidFill>
            <a:prstDash val="sysDash"/>
            <a:round/>
          </a:ln>
          <a:effectLst/>
        </c:spPr>
        <c:marker>
          <c:symbol val="none"/>
        </c:marker>
      </c:pivotFmt>
      <c:pivotFmt>
        <c:idx val="18"/>
        <c:spPr>
          <a:solidFill>
            <a:schemeClr val="accent1"/>
          </a:solidFill>
          <a:ln w="38100" cap="rnd">
            <a:solidFill>
              <a:schemeClr val="accent1"/>
            </a:solidFill>
            <a:prstDash val="sysDash"/>
            <a:round/>
          </a:ln>
          <a:effectLst/>
        </c:spPr>
        <c:marker>
          <c:symbol val="none"/>
        </c:marker>
      </c:pivotFmt>
    </c:pivotFmts>
    <c:plotArea>
      <c:layout/>
      <c:lineChart>
        <c:grouping val="standard"/>
        <c:varyColors val="0"/>
        <c:ser>
          <c:idx val="0"/>
          <c:order val="0"/>
          <c:tx>
            <c:strRef>
              <c:f>Blad3!$B$5:$B$7</c:f>
              <c:strCache>
                <c:ptCount val="1"/>
                <c:pt idx="0">
                  <c:v>Gävleborg - Kvinnor</c:v>
                </c:pt>
              </c:strCache>
            </c:strRef>
          </c:tx>
          <c:spPr>
            <a:ln w="38100" cap="rnd">
              <a:solidFill>
                <a:schemeClr val="accent1"/>
              </a:solidFill>
              <a:prstDash val="solid"/>
              <a:round/>
            </a:ln>
            <a:effectLst/>
          </c:spPr>
          <c:marker>
            <c:symbol val="none"/>
          </c:marker>
          <c:cat>
            <c:strRef>
              <c:f>Blad3!$B$3</c:f>
              <c:strCache>
                <c:ptCount val="6"/>
                <c:pt idx="0">
                  <c:v>2004</c:v>
                </c:pt>
                <c:pt idx="1">
                  <c:v>2007</c:v>
                </c:pt>
                <c:pt idx="2">
                  <c:v>2010</c:v>
                </c:pt>
                <c:pt idx="3">
                  <c:v>2014</c:v>
                </c:pt>
                <c:pt idx="4">
                  <c:v>2018</c:v>
                </c:pt>
                <c:pt idx="5">
                  <c:v>2022</c:v>
                </c:pt>
              </c:strCache>
            </c:strRef>
          </c:cat>
          <c:val>
            <c:numRef>
              <c:f>Blad3!$B$3</c:f>
              <c:numCache>
                <c:formatCode>0</c:formatCode>
                <c:ptCount val="6"/>
                <c:pt idx="0">
                  <c:v>19.308158315064418</c:v>
                </c:pt>
                <c:pt idx="1">
                  <c:v>14.693013102579007</c:v>
                </c:pt>
                <c:pt idx="2">
                  <c:v>15.251053230915261</c:v>
                </c:pt>
                <c:pt idx="3">
                  <c:v>14.203654468664341</c:v>
                </c:pt>
                <c:pt idx="4">
                  <c:v>20.159965307774247</c:v>
                </c:pt>
                <c:pt idx="5">
                  <c:v>22.683363560592539</c:v>
                </c:pt>
              </c:numCache>
            </c:numRef>
          </c:val>
          <c:smooth val="0"/>
          <c:extLst>
            <c:ext xmlns:c16="http://schemas.microsoft.com/office/drawing/2014/chart" uri="{C3380CC4-5D6E-409C-BE32-E72D297353CC}">
              <c16:uniqueId val="{00000000-45C5-4B96-9D65-764DA01FBFCC}"/>
            </c:ext>
          </c:extLst>
        </c:ser>
        <c:ser>
          <c:idx val="1"/>
          <c:order val="1"/>
          <c:tx>
            <c:strRef>
              <c:f>Blad3!$C$5:$C$7</c:f>
              <c:strCache>
                <c:ptCount val="1"/>
                <c:pt idx="0">
                  <c:v>Gävleborg - Män</c:v>
                </c:pt>
              </c:strCache>
            </c:strRef>
          </c:tx>
          <c:spPr>
            <a:ln w="38100" cap="rnd">
              <a:solidFill>
                <a:schemeClr val="accent4"/>
              </a:solidFill>
              <a:prstDash val="solid"/>
              <a:round/>
            </a:ln>
            <a:effectLst/>
          </c:spPr>
          <c:marker>
            <c:symbol val="none"/>
          </c:marker>
          <c:cat>
            <c:strRef>
              <c:f>Blad3!$B$3</c:f>
              <c:strCache>
                <c:ptCount val="6"/>
                <c:pt idx="0">
                  <c:v>2004</c:v>
                </c:pt>
                <c:pt idx="1">
                  <c:v>2007</c:v>
                </c:pt>
                <c:pt idx="2">
                  <c:v>2010</c:v>
                </c:pt>
                <c:pt idx="3">
                  <c:v>2014</c:v>
                </c:pt>
                <c:pt idx="4">
                  <c:v>2018</c:v>
                </c:pt>
                <c:pt idx="5">
                  <c:v>2022</c:v>
                </c:pt>
              </c:strCache>
            </c:strRef>
          </c:cat>
          <c:val>
            <c:numRef>
              <c:f>Blad3!$B$3</c:f>
              <c:numCache>
                <c:formatCode>0</c:formatCode>
                <c:ptCount val="6"/>
                <c:pt idx="0">
                  <c:v>10.872837468364509</c:v>
                </c:pt>
                <c:pt idx="1">
                  <c:v>9.3844384493276429</c:v>
                </c:pt>
                <c:pt idx="2">
                  <c:v>9.823094121873341</c:v>
                </c:pt>
                <c:pt idx="3">
                  <c:v>9.2551714412060218</c:v>
                </c:pt>
                <c:pt idx="4">
                  <c:v>11.157430114735631</c:v>
                </c:pt>
                <c:pt idx="5">
                  <c:v>15.018129870829711</c:v>
                </c:pt>
              </c:numCache>
            </c:numRef>
          </c:val>
          <c:smooth val="0"/>
          <c:extLst>
            <c:ext xmlns:c16="http://schemas.microsoft.com/office/drawing/2014/chart" uri="{C3380CC4-5D6E-409C-BE32-E72D297353CC}">
              <c16:uniqueId val="{00000001-45C5-4B96-9D65-764DA01FBFCC}"/>
            </c:ext>
          </c:extLst>
        </c:ser>
        <c:ser>
          <c:idx val="2"/>
          <c:order val="2"/>
          <c:tx>
            <c:strRef>
              <c:f>Blad3!$D$5:$D$7</c:f>
              <c:strCache>
                <c:ptCount val="1"/>
                <c:pt idx="0">
                  <c:v>Riket - Kvinnor</c:v>
                </c:pt>
              </c:strCache>
            </c:strRef>
          </c:tx>
          <c:spPr>
            <a:ln w="38100" cap="rnd">
              <a:solidFill>
                <a:schemeClr val="accent1"/>
              </a:solidFill>
              <a:prstDash val="sysDash"/>
              <a:round/>
            </a:ln>
            <a:effectLst/>
          </c:spPr>
          <c:marker>
            <c:symbol val="none"/>
          </c:marker>
          <c:cat>
            <c:strRef>
              <c:f>Blad3!$B$3</c:f>
              <c:strCache>
                <c:ptCount val="6"/>
                <c:pt idx="0">
                  <c:v>2004</c:v>
                </c:pt>
                <c:pt idx="1">
                  <c:v>2007</c:v>
                </c:pt>
                <c:pt idx="2">
                  <c:v>2010</c:v>
                </c:pt>
                <c:pt idx="3">
                  <c:v>2014</c:v>
                </c:pt>
                <c:pt idx="4">
                  <c:v>2018</c:v>
                </c:pt>
                <c:pt idx="5">
                  <c:v>2022</c:v>
                </c:pt>
              </c:strCache>
            </c:strRef>
          </c:cat>
          <c:val>
            <c:numRef>
              <c:f>Blad3!$B$3</c:f>
              <c:numCache>
                <c:formatCode>0</c:formatCode>
                <c:ptCount val="6"/>
                <c:pt idx="0">
                  <c:v>18.595216707678762</c:v>
                </c:pt>
                <c:pt idx="1">
                  <c:v>16.592289405815333</c:v>
                </c:pt>
                <c:pt idx="2">
                  <c:v>16.139199242671417</c:v>
                </c:pt>
                <c:pt idx="3">
                  <c:v>15.45972686795197</c:v>
                </c:pt>
                <c:pt idx="4">
                  <c:v>20.674509812807003</c:v>
                </c:pt>
                <c:pt idx="5">
                  <c:v>23.110317462091007</c:v>
                </c:pt>
              </c:numCache>
            </c:numRef>
          </c:val>
          <c:smooth val="0"/>
          <c:extLst>
            <c:ext xmlns:c16="http://schemas.microsoft.com/office/drawing/2014/chart" uri="{C3380CC4-5D6E-409C-BE32-E72D297353CC}">
              <c16:uniqueId val="{00000002-45C5-4B96-9D65-764DA01FBFCC}"/>
            </c:ext>
          </c:extLst>
        </c:ser>
        <c:ser>
          <c:idx val="3"/>
          <c:order val="3"/>
          <c:tx>
            <c:strRef>
              <c:f>Blad3!$E$5:$E$7</c:f>
              <c:strCache>
                <c:ptCount val="1"/>
                <c:pt idx="0">
                  <c:v>Riket - Män</c:v>
                </c:pt>
              </c:strCache>
            </c:strRef>
          </c:tx>
          <c:spPr>
            <a:ln w="38100" cap="rnd">
              <a:solidFill>
                <a:schemeClr val="accent4"/>
              </a:solidFill>
              <a:prstDash val="sysDash"/>
              <a:round/>
            </a:ln>
            <a:effectLst/>
          </c:spPr>
          <c:marker>
            <c:symbol val="none"/>
          </c:marker>
          <c:cat>
            <c:strRef>
              <c:f>Blad3!$B$3</c:f>
              <c:strCache>
                <c:ptCount val="6"/>
                <c:pt idx="0">
                  <c:v>2004</c:v>
                </c:pt>
                <c:pt idx="1">
                  <c:v>2007</c:v>
                </c:pt>
                <c:pt idx="2">
                  <c:v>2010</c:v>
                </c:pt>
                <c:pt idx="3">
                  <c:v>2014</c:v>
                </c:pt>
                <c:pt idx="4">
                  <c:v>2018</c:v>
                </c:pt>
                <c:pt idx="5">
                  <c:v>2022</c:v>
                </c:pt>
              </c:strCache>
            </c:strRef>
          </c:cat>
          <c:val>
            <c:numRef>
              <c:f>Blad3!$B$3</c:f>
              <c:numCache>
                <c:formatCode>0</c:formatCode>
                <c:ptCount val="6"/>
                <c:pt idx="0">
                  <c:v>11.431635422044291</c:v>
                </c:pt>
                <c:pt idx="1">
                  <c:v>9.4964136132973209</c:v>
                </c:pt>
                <c:pt idx="2">
                  <c:v>9.6105681755087957</c:v>
                </c:pt>
                <c:pt idx="3">
                  <c:v>9.7165873466470707</c:v>
                </c:pt>
                <c:pt idx="4">
                  <c:v>11.519960725216283</c:v>
                </c:pt>
                <c:pt idx="5">
                  <c:v>12.553096885253236</c:v>
                </c:pt>
              </c:numCache>
            </c:numRef>
          </c:val>
          <c:smooth val="0"/>
          <c:extLst>
            <c:ext xmlns:c16="http://schemas.microsoft.com/office/drawing/2014/chart" uri="{C3380CC4-5D6E-409C-BE32-E72D297353CC}">
              <c16:uniqueId val="{00000003-45C5-4B96-9D65-764DA01FBFCC}"/>
            </c:ext>
          </c:extLst>
        </c:ser>
        <c:dLbls>
          <c:showLegendKey val="0"/>
          <c:showVal val="0"/>
          <c:showCatName val="0"/>
          <c:showSerName val="0"/>
          <c:showPercent val="0"/>
          <c:showBubbleSize val="0"/>
        </c:dLbls>
        <c:smooth val="0"/>
        <c:axId val="569444760"/>
        <c:axId val="569444104"/>
      </c:lineChart>
      <c:catAx>
        <c:axId val="56944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569444104"/>
        <c:crosses val="autoZero"/>
        <c:auto val="1"/>
        <c:lblAlgn val="ctr"/>
        <c:lblOffset val="100"/>
        <c:noMultiLvlLbl val="0"/>
      </c:catAx>
      <c:valAx>
        <c:axId val="569444104"/>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solidFill>
                      <a:sysClr val="windowText" lastClr="000000"/>
                    </a:solidFill>
                  </a:rPr>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569444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legend>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SPRDIAGRAM!$B$1:$B$2</c:f>
          <c:strCache>
            <c:ptCount val="2"/>
            <c:pt idx="0">
              <c:v>Ett eller flera symptom på psykisk ohälsa (svåra besvär av ångest, trötthet, sömnbesvär eller mycket stressad)</c:v>
            </c:pt>
            <c:pt idx="1">
              <c:v>Kvinnor</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sv-SE"/>
        </a:p>
      </c:txPr>
    </c:title>
    <c:autoTitleDeleted val="0"/>
    <c:plotArea>
      <c:layout/>
      <c:barChart>
        <c:barDir val="bar"/>
        <c:grouping val="clustered"/>
        <c:varyColors val="0"/>
        <c:ser>
          <c:idx val="0"/>
          <c:order val="0"/>
          <c:tx>
            <c:strRef>
              <c:f>SPRDIAGRAM!$K$6</c:f>
              <c:strCache>
                <c:ptCount val="1"/>
                <c:pt idx="0">
                  <c:v>Ett eller flera symptom på psykisk ohälsa (svåra besvär av ångest, trötthet, sömnbesvär eller mycket stressad)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SPRDIAGRAM!$I$7:$J$27</c:f>
              <c:multiLvlStrCache>
                <c:ptCount val="21"/>
                <c:lvl>
                  <c:pt idx="0">
                    <c:v>Övriga länder</c:v>
                  </c:pt>
                  <c:pt idx="1">
                    <c:v>Europa</c:v>
                  </c:pt>
                  <c:pt idx="2">
                    <c:v>Norden</c:v>
                  </c:pt>
                  <c:pt idx="3">
                    <c:v>Sverige</c:v>
                  </c:pt>
                  <c:pt idx="5">
                    <c:v>Låg</c:v>
                  </c:pt>
                  <c:pt idx="6">
                    <c:v>Mellan</c:v>
                  </c:pt>
                  <c:pt idx="7">
                    <c:v>Hög</c:v>
                  </c:pt>
                  <c:pt idx="9">
                    <c:v>Förgymnasial</c:v>
                  </c:pt>
                  <c:pt idx="10">
                    <c:v>Gymnasial</c:v>
                  </c:pt>
                  <c:pt idx="11">
                    <c:v>Eftergymnasial</c:v>
                  </c:pt>
                  <c:pt idx="13">
                    <c:v>85 år +</c:v>
                  </c:pt>
                  <c:pt idx="14">
                    <c:v>65-84 år</c:v>
                  </c:pt>
                  <c:pt idx="15">
                    <c:v>45-64 år</c:v>
                  </c:pt>
                  <c:pt idx="16">
                    <c:v>30-44 år</c:v>
                  </c:pt>
                  <c:pt idx="17">
                    <c:v>16-29 år</c:v>
                  </c:pt>
                  <c:pt idx="19">
                    <c:v>Länet</c:v>
                  </c:pt>
                  <c:pt idx="20">
                    <c:v>Riket</c:v>
                  </c:pt>
                </c:lvl>
                <c:lvl>
                  <c:pt idx="0">
                    <c:v>Födelseland</c:v>
                  </c:pt>
                  <c:pt idx="5">
                    <c:v>Inkomst</c:v>
                  </c:pt>
                  <c:pt idx="9">
                    <c:v>Utbildning</c:v>
                  </c:pt>
                  <c:pt idx="13">
                    <c:v>Åldersklass</c:v>
                  </c:pt>
                  <c:pt idx="19">
                    <c:v>Totalt</c:v>
                  </c:pt>
                </c:lvl>
              </c:multiLvlStrCache>
            </c:multiLvlStrRef>
          </c:cat>
          <c:val>
            <c:numRef>
              <c:f>SPRDIAGRAM!$K$7:$K$27</c:f>
              <c:numCache>
                <c:formatCode>0</c:formatCode>
                <c:ptCount val="21"/>
                <c:pt idx="0">
                  <c:v>23.006730061145269</c:v>
                </c:pt>
                <c:pt idx="1">
                  <c:v>18.400394487083773</c:v>
                </c:pt>
                <c:pt idx="2">
                  <c:v>15.69537806132085</c:v>
                </c:pt>
                <c:pt idx="3">
                  <c:v>23.391719590124822</c:v>
                </c:pt>
                <c:pt idx="5">
                  <c:v>29.111053019923428</c:v>
                </c:pt>
                <c:pt idx="6">
                  <c:v>24.159677246174045</c:v>
                </c:pt>
                <c:pt idx="7">
                  <c:v>14.454535914823223</c:v>
                </c:pt>
                <c:pt idx="9">
                  <c:v>35.073295992419645</c:v>
                </c:pt>
                <c:pt idx="10">
                  <c:v>22.873455477646832</c:v>
                </c:pt>
                <c:pt idx="11">
                  <c:v>24.315673054379172</c:v>
                </c:pt>
                <c:pt idx="13">
                  <c:v>17.823886385718243</c:v>
                </c:pt>
                <c:pt idx="14">
                  <c:v>13.14292038121142</c:v>
                </c:pt>
                <c:pt idx="15">
                  <c:v>23.173722496055589</c:v>
                </c:pt>
                <c:pt idx="16">
                  <c:v>23.450856959033757</c:v>
                </c:pt>
                <c:pt idx="17">
                  <c:v>36.970328439983511</c:v>
                </c:pt>
                <c:pt idx="19">
                  <c:v>23.490431167858503</c:v>
                </c:pt>
                <c:pt idx="20">
                  <c:v>23.23292485093938</c:v>
                </c:pt>
              </c:numCache>
            </c:numRef>
          </c:val>
          <c:extLst>
            <c:ext xmlns:c16="http://schemas.microsoft.com/office/drawing/2014/chart" uri="{C3380CC4-5D6E-409C-BE32-E72D297353CC}">
              <c16:uniqueId val="{00000000-24A8-48EF-8133-9012FF6C5E07}"/>
            </c:ext>
          </c:extLst>
        </c:ser>
        <c:dLbls>
          <c:showLegendKey val="0"/>
          <c:showVal val="0"/>
          <c:showCatName val="0"/>
          <c:showSerName val="0"/>
          <c:showPercent val="0"/>
          <c:showBubbleSize val="0"/>
        </c:dLbls>
        <c:gapWidth val="115"/>
        <c:axId val="632484192"/>
        <c:axId val="632486488"/>
      </c:barChart>
      <c:catAx>
        <c:axId val="632484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632486488"/>
        <c:crosses val="autoZero"/>
        <c:auto val="1"/>
        <c:lblAlgn val="ctr"/>
        <c:lblOffset val="100"/>
        <c:noMultiLvlLbl val="0"/>
      </c:catAx>
      <c:valAx>
        <c:axId val="632486488"/>
        <c:scaling>
          <c:orientation val="minMax"/>
          <c:max val="8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solidFill>
                      <a:sysClr val="windowText" lastClr="000000"/>
                    </a:solidFill>
                  </a:rPr>
                  <a:t>Procent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632484192"/>
        <c:crosses val="autoZero"/>
        <c:crossBetween val="between"/>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SPRDIAGRAM!$B$1:$B$2</c:f>
          <c:strCache>
            <c:ptCount val="2"/>
            <c:pt idx="0">
              <c:v>Ett eller flera symptom på psykisk ohälsa (svåra besvär av ångest, trötthet, sömnbesvär eller mycket stressad)</c:v>
            </c:pt>
            <c:pt idx="1">
              <c:v>Män</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sv-SE"/>
        </a:p>
      </c:txPr>
    </c:title>
    <c:autoTitleDeleted val="0"/>
    <c:plotArea>
      <c:layout/>
      <c:barChart>
        <c:barDir val="bar"/>
        <c:grouping val="clustered"/>
        <c:varyColors val="0"/>
        <c:ser>
          <c:idx val="0"/>
          <c:order val="0"/>
          <c:tx>
            <c:strRef>
              <c:f>SPRDIAGRAM!$K$6</c:f>
              <c:strCache>
                <c:ptCount val="1"/>
                <c:pt idx="0">
                  <c:v>Ett eller flera symptom på psykisk ohälsa (svåra besvär av ångest, trötthet, sömnbesvär eller mycket stressad)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SPRDIAGRAM!$I$7:$J$27</c:f>
              <c:multiLvlStrCache>
                <c:ptCount val="21"/>
                <c:lvl>
                  <c:pt idx="0">
                    <c:v>Övriga länder</c:v>
                  </c:pt>
                  <c:pt idx="1">
                    <c:v>Europa</c:v>
                  </c:pt>
                  <c:pt idx="2">
                    <c:v>Norden</c:v>
                  </c:pt>
                  <c:pt idx="3">
                    <c:v>Sverige</c:v>
                  </c:pt>
                  <c:pt idx="5">
                    <c:v>Låg</c:v>
                  </c:pt>
                  <c:pt idx="6">
                    <c:v>Mellan</c:v>
                  </c:pt>
                  <c:pt idx="7">
                    <c:v>Hög</c:v>
                  </c:pt>
                  <c:pt idx="9">
                    <c:v>Förgymnasial</c:v>
                  </c:pt>
                  <c:pt idx="10">
                    <c:v>Gymnasial</c:v>
                  </c:pt>
                  <c:pt idx="11">
                    <c:v>Eftergymnasial</c:v>
                  </c:pt>
                  <c:pt idx="13">
                    <c:v>85 år +</c:v>
                  </c:pt>
                  <c:pt idx="14">
                    <c:v>65-84 år</c:v>
                  </c:pt>
                  <c:pt idx="15">
                    <c:v>45-64 år</c:v>
                  </c:pt>
                  <c:pt idx="16">
                    <c:v>30-44 år</c:v>
                  </c:pt>
                  <c:pt idx="17">
                    <c:v>16-29 år</c:v>
                  </c:pt>
                  <c:pt idx="19">
                    <c:v>Länet</c:v>
                  </c:pt>
                  <c:pt idx="20">
                    <c:v>Riket</c:v>
                  </c:pt>
                </c:lvl>
                <c:lvl>
                  <c:pt idx="0">
                    <c:v>Födelseland</c:v>
                  </c:pt>
                  <c:pt idx="5">
                    <c:v>Inkomst</c:v>
                  </c:pt>
                  <c:pt idx="9">
                    <c:v>Utbildning</c:v>
                  </c:pt>
                  <c:pt idx="13">
                    <c:v>Åldersklass</c:v>
                  </c:pt>
                  <c:pt idx="19">
                    <c:v>Totalt</c:v>
                  </c:pt>
                </c:lvl>
              </c:multiLvlStrCache>
            </c:multiLvlStrRef>
          </c:cat>
          <c:val>
            <c:numRef>
              <c:f>SPRDIAGRAM!$K$7:$K$27</c:f>
              <c:numCache>
                <c:formatCode>0</c:formatCode>
                <c:ptCount val="21"/>
                <c:pt idx="0">
                  <c:v>29.048740042904559</c:v>
                </c:pt>
                <c:pt idx="1">
                  <c:v>5.9860347238185039</c:v>
                </c:pt>
                <c:pt idx="2">
                  <c:v>7.6948002817895205</c:v>
                </c:pt>
                <c:pt idx="3">
                  <c:v>14.477830314725548</c:v>
                </c:pt>
                <c:pt idx="5">
                  <c:v>33.279403969305541</c:v>
                </c:pt>
                <c:pt idx="6">
                  <c:v>14.829625104668814</c:v>
                </c:pt>
                <c:pt idx="7">
                  <c:v>8.8373282808543347</c:v>
                </c:pt>
                <c:pt idx="9">
                  <c:v>27.238727282462964</c:v>
                </c:pt>
                <c:pt idx="10">
                  <c:v>18.847259962647605</c:v>
                </c:pt>
                <c:pt idx="11">
                  <c:v>10.701173651029789</c:v>
                </c:pt>
                <c:pt idx="13">
                  <c:v>16.399379154574749</c:v>
                </c:pt>
                <c:pt idx="14">
                  <c:v>9.6048296280317889</c:v>
                </c:pt>
                <c:pt idx="15">
                  <c:v>13.475403589516413</c:v>
                </c:pt>
                <c:pt idx="16">
                  <c:v>16.164936675108372</c:v>
                </c:pt>
                <c:pt idx="17">
                  <c:v>24.041355782071474</c:v>
                </c:pt>
                <c:pt idx="19">
                  <c:v>16.350415115006228</c:v>
                </c:pt>
                <c:pt idx="20">
                  <c:v>12.607797142145749</c:v>
                </c:pt>
              </c:numCache>
            </c:numRef>
          </c:val>
          <c:extLst>
            <c:ext xmlns:c16="http://schemas.microsoft.com/office/drawing/2014/chart" uri="{C3380CC4-5D6E-409C-BE32-E72D297353CC}">
              <c16:uniqueId val="{00000000-75A2-4CFB-8F70-B8C49941C773}"/>
            </c:ext>
          </c:extLst>
        </c:ser>
        <c:dLbls>
          <c:showLegendKey val="0"/>
          <c:showVal val="0"/>
          <c:showCatName val="0"/>
          <c:showSerName val="0"/>
          <c:showPercent val="0"/>
          <c:showBubbleSize val="0"/>
        </c:dLbls>
        <c:gapWidth val="115"/>
        <c:axId val="632484192"/>
        <c:axId val="632486488"/>
      </c:barChart>
      <c:catAx>
        <c:axId val="632484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632486488"/>
        <c:crosses val="autoZero"/>
        <c:auto val="1"/>
        <c:lblAlgn val="ctr"/>
        <c:lblOffset val="100"/>
        <c:noMultiLvlLbl val="0"/>
      </c:catAx>
      <c:valAx>
        <c:axId val="632486488"/>
        <c:scaling>
          <c:orientation val="minMax"/>
          <c:max val="8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solidFill>
                      <a:sysClr val="windowText" lastClr="000000"/>
                    </a:solidFill>
                  </a:rPr>
                  <a:t>Procent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632484192"/>
        <c:crosses val="autoZero"/>
        <c:crossBetween val="between"/>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B5ED0-8913-4A01-9305-7AA754D7B1CF}" type="datetimeFigureOut">
              <a:rPr lang="sv-SE" smtClean="0"/>
              <a:t>2024-03-22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8F0B1-FC69-4A7B-B2D7-39E1C0195D6F}" type="slidenum">
              <a:rPr lang="sv-SE" smtClean="0"/>
              <a:t>‹#›</a:t>
            </a:fld>
            <a:endParaRPr lang="sv-SE"/>
          </a:p>
        </p:txBody>
      </p:sp>
    </p:spTree>
    <p:extLst>
      <p:ext uri="{BB962C8B-B14F-4D97-AF65-F5344CB8AC3E}">
        <p14:creationId xmlns:p14="http://schemas.microsoft.com/office/powerpoint/2010/main" val="391534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Först, bara</a:t>
            </a:r>
            <a:r>
              <a:rPr lang="sv-SE" baseline="0" dirty="0" smtClean="0"/>
              <a:t> en kort genomgång av hur viktigt det är att förstå vilka siffror och benämningar som statistiken bygger på. </a:t>
            </a:r>
          </a:p>
          <a:p>
            <a:endParaRPr lang="sv-SE" baseline="0" dirty="0" smtClean="0"/>
          </a:p>
          <a:p>
            <a:r>
              <a:rPr lang="sv-SE" baseline="0" dirty="0" smtClean="0"/>
              <a:t>Säkra självmord har diagnoskoden ”avsiktlig självdestruktiv handling”. Det är alltså de konstaterade fallen. Därtill finns det ett antal fall där dödsorsaken av någon anledning är oklar och man därför inte vet om det är ett självmord eller inte. Till exempel kan det vara singelolyckor. Det finns också ett mörkertal. </a:t>
            </a:r>
            <a:endParaRPr lang="sv-SE" baseline="0" dirty="0"/>
          </a:p>
          <a:p>
            <a:r>
              <a:rPr lang="sv-SE" baseline="0" dirty="0" smtClean="0"/>
              <a:t>I socialstyrelsens dödsorsaksregister finns en viss eftersläpning och just nu finns det data till och med 2022. </a:t>
            </a:r>
          </a:p>
          <a:p>
            <a:endParaRPr lang="sv-SE" baseline="0" dirty="0" smtClean="0"/>
          </a:p>
          <a:p>
            <a:r>
              <a:rPr lang="sv-SE" baseline="0" dirty="0" smtClean="0"/>
              <a:t>I Gävleborg har vi många kommuner med få invånare. Eftersom data ofta presenteras i form av antal döda per 10 000 eller 100 000 invånare kan detta slå väldigt fel för de små kommunerna. En liten skillnad från ett år till ett annat kan se ut som en väldigt stor svängning i statistiken. Därför har vi valt att inte visa kommunsiffror i den här presentationen utan endast hålla oss till Gävleborg med riket som referens. </a:t>
            </a:r>
          </a:p>
          <a:p>
            <a:endParaRPr lang="sv-SE" baseline="0" dirty="0" smtClean="0"/>
          </a:p>
          <a:p>
            <a:r>
              <a:rPr lang="sv-SE" baseline="0" dirty="0" smtClean="0"/>
              <a:t>Eftersom det kan vara väldigt stora skillnader från ett år till ett annat presenteras statistiken ofta som medelvärden över flera år, vilket är ett sätt att jämna ut topparna och dalarna i statistiken. </a:t>
            </a:r>
          </a:p>
        </p:txBody>
      </p:sp>
      <p:sp>
        <p:nvSpPr>
          <p:cNvPr id="4" name="Platshållare för bildnummer 3"/>
          <p:cNvSpPr>
            <a:spLocks noGrp="1"/>
          </p:cNvSpPr>
          <p:nvPr>
            <p:ph type="sldNum" sz="quarter" idx="10"/>
          </p:nvPr>
        </p:nvSpPr>
        <p:spPr/>
        <p:txBody>
          <a:bodyPr/>
          <a:lstStyle/>
          <a:p>
            <a:fld id="{0EB63602-D45E-4CF0-842D-DE5CE335E9AA}" type="slidenum">
              <a:rPr lang="sv-SE" smtClean="0"/>
              <a:t>3</a:t>
            </a:fld>
            <a:endParaRPr lang="sv-SE"/>
          </a:p>
        </p:txBody>
      </p:sp>
    </p:spTree>
    <p:extLst>
      <p:ext uri="{BB962C8B-B14F-4D97-AF65-F5344CB8AC3E}">
        <p14:creationId xmlns:p14="http://schemas.microsoft.com/office/powerpoint/2010/main" val="240376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ser ni statistik över avsiktlig självdestruktiv handling (dvs konstaterade fall) mellan åren 1997-2022 för länet respektive riket. De heldragna linjerna</a:t>
            </a:r>
            <a:r>
              <a:rPr lang="sv-SE" baseline="0" dirty="0" smtClean="0"/>
              <a:t> representerar män respektive kvinnor i Gävleborgs län, medan de streckade linjerna representerar riket. Eftersom statistiken inte är justerad på något sätt så ser det ut som att det är ganska stora svängningar. Vi får också komma ihåg att skalan går mellan 0-35 av 100 000 invånare. </a:t>
            </a:r>
          </a:p>
          <a:p>
            <a:endParaRPr lang="sv-SE" dirty="0"/>
          </a:p>
        </p:txBody>
      </p:sp>
      <p:sp>
        <p:nvSpPr>
          <p:cNvPr id="4" name="Platshållare för bildnummer 3"/>
          <p:cNvSpPr>
            <a:spLocks noGrp="1"/>
          </p:cNvSpPr>
          <p:nvPr>
            <p:ph type="sldNum" sz="quarter" idx="10"/>
          </p:nvPr>
        </p:nvSpPr>
        <p:spPr/>
        <p:txBody>
          <a:bodyPr/>
          <a:lstStyle/>
          <a:p>
            <a:fld id="{7668F0B1-FC69-4A7B-B2D7-39E1C0195D6F}" type="slidenum">
              <a:rPr lang="sv-SE" smtClean="0"/>
              <a:t>4</a:t>
            </a:fld>
            <a:endParaRPr lang="sv-SE"/>
          </a:p>
        </p:txBody>
      </p:sp>
    </p:spTree>
    <p:extLst>
      <p:ext uri="{BB962C8B-B14F-4D97-AF65-F5344CB8AC3E}">
        <p14:creationId xmlns:p14="http://schemas.microsoft.com/office/powerpoint/2010/main" val="419503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ser vi samma år, samma intervall men där konstaterade</a:t>
            </a:r>
            <a:r>
              <a:rPr lang="sv-SE" baseline="0" dirty="0" smtClean="0"/>
              <a:t> och oklara fall har lagts ihop. Här finns en liten men inte obetydlig skillnad mellan de två figurerna </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7668F0B1-FC69-4A7B-B2D7-39E1C0195D6F}" type="slidenum">
              <a:rPr lang="sv-SE" smtClean="0"/>
              <a:t>5</a:t>
            </a:fld>
            <a:endParaRPr lang="sv-SE"/>
          </a:p>
        </p:txBody>
      </p:sp>
    </p:spTree>
    <p:extLst>
      <p:ext uri="{BB962C8B-B14F-4D97-AF65-F5344CB8AC3E}">
        <p14:creationId xmlns:p14="http://schemas.microsoft.com/office/powerpoint/2010/main" val="306140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SR-tal per 10 000: Innebär</a:t>
            </a:r>
            <a:r>
              <a:rPr lang="sv-SE" baseline="0" dirty="0" smtClean="0"/>
              <a:t> skador i relativa tal, antal per 10 000 invånare </a:t>
            </a:r>
            <a:endParaRPr lang="sv-SE" dirty="0"/>
          </a:p>
        </p:txBody>
      </p:sp>
      <p:sp>
        <p:nvSpPr>
          <p:cNvPr id="4" name="Platshållare för bildnummer 3"/>
          <p:cNvSpPr>
            <a:spLocks noGrp="1"/>
          </p:cNvSpPr>
          <p:nvPr>
            <p:ph type="sldNum" sz="quarter" idx="10"/>
          </p:nvPr>
        </p:nvSpPr>
        <p:spPr/>
        <p:txBody>
          <a:bodyPr/>
          <a:lstStyle/>
          <a:p>
            <a:fld id="{7668F0B1-FC69-4A7B-B2D7-39E1C0195D6F}" type="slidenum">
              <a:rPr lang="sv-SE" smtClean="0"/>
              <a:t>6</a:t>
            </a:fld>
            <a:endParaRPr lang="sv-SE"/>
          </a:p>
        </p:txBody>
      </p:sp>
    </p:spTree>
    <p:extLst>
      <p:ext uri="{BB962C8B-B14F-4D97-AF65-F5344CB8AC3E}">
        <p14:creationId xmlns:p14="http://schemas.microsoft.com/office/powerpoint/2010/main" val="321899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668F0B1-FC69-4A7B-B2D7-39E1C0195D6F}" type="slidenum">
              <a:rPr lang="sv-SE" smtClean="0"/>
              <a:t>7</a:t>
            </a:fld>
            <a:endParaRPr lang="sv-SE"/>
          </a:p>
        </p:txBody>
      </p:sp>
    </p:spTree>
    <p:extLst>
      <p:ext uri="{BB962C8B-B14F-4D97-AF65-F5344CB8AC3E}">
        <p14:creationId xmlns:p14="http://schemas.microsoft.com/office/powerpoint/2010/main" val="138127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LUPP</a:t>
            </a:r>
            <a:r>
              <a:rPr lang="sv-SE" baseline="0" dirty="0" smtClean="0"/>
              <a:t> betyder Lokal Uppföljning av Ungdomspolitiken, och är en undersökning som genomförs i olika kommuner i Gävleborgs län på skoltid för Åk 8 och gymnasiet Åk 2, samt som en urvalsundersökning i åldersgruppen 19-25 år. </a:t>
            </a:r>
          </a:p>
          <a:p>
            <a:endParaRPr lang="sv-SE" baseline="0" dirty="0" smtClean="0"/>
          </a:p>
          <a:p>
            <a:r>
              <a:rPr lang="sv-SE" baseline="0" dirty="0" smtClean="0"/>
              <a:t>HLV-undersökningen (Hälsa på lika villkor) är en enkätundersökning som genomförs regelbundet bland befolkningen i Gävleborgs län. Åldersgruppen är 16-84+</a:t>
            </a:r>
            <a:endParaRPr lang="sv-SE" dirty="0"/>
          </a:p>
        </p:txBody>
      </p:sp>
      <p:sp>
        <p:nvSpPr>
          <p:cNvPr id="4" name="Platshållare för bildnummer 3"/>
          <p:cNvSpPr>
            <a:spLocks noGrp="1"/>
          </p:cNvSpPr>
          <p:nvPr>
            <p:ph type="sldNum" sz="quarter" idx="10"/>
          </p:nvPr>
        </p:nvSpPr>
        <p:spPr/>
        <p:txBody>
          <a:bodyPr/>
          <a:lstStyle/>
          <a:p>
            <a:fld id="{7668F0B1-FC69-4A7B-B2D7-39E1C0195D6F}" type="slidenum">
              <a:rPr lang="sv-SE" smtClean="0"/>
              <a:t>8</a:t>
            </a:fld>
            <a:endParaRPr lang="sv-SE"/>
          </a:p>
        </p:txBody>
      </p:sp>
    </p:spTree>
    <p:extLst>
      <p:ext uri="{BB962C8B-B14F-4D97-AF65-F5344CB8AC3E}">
        <p14:creationId xmlns:p14="http://schemas.microsoft.com/office/powerpoint/2010/main" val="336619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 Rubrik, underrubrik, Logotyp och Sidfot">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1247275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ssida - Rubrik och två rutor för objekt,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a:t>
            </a:r>
            <a:r>
              <a:rPr lang="sv-SE" dirty="0" err="1" smtClean="0"/>
              <a:t>häRegior</a:t>
            </a:r>
            <a:r>
              <a:rPr lang="sv-SE" dirty="0" smtClean="0"/>
              <a:t> för att ändra format</a:t>
            </a:r>
            <a:endParaRPr lang="sv-SE" dirty="0"/>
          </a:p>
        </p:txBody>
      </p:sp>
      <p:sp>
        <p:nvSpPr>
          <p:cNvPr id="12" name="Platshållare för innehåll 2"/>
          <p:cNvSpPr>
            <a:spLocks noGrp="1"/>
          </p:cNvSpPr>
          <p:nvPr>
            <p:ph idx="12" hasCustomPrompt="1"/>
          </p:nvPr>
        </p:nvSpPr>
        <p:spPr>
          <a:xfrm>
            <a:off x="720002" y="2052000"/>
            <a:ext cx="5256000"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3" name="Platshållare för innehåll 2"/>
          <p:cNvSpPr>
            <a:spLocks noGrp="1"/>
          </p:cNvSpPr>
          <p:nvPr>
            <p:ph idx="13" hasCustomPrompt="1"/>
          </p:nvPr>
        </p:nvSpPr>
        <p:spPr>
          <a:xfrm>
            <a:off x="6265350" y="2052000"/>
            <a:ext cx="5256000"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769971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sida - Rubrik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12" name="Platshållare för innehåll 2"/>
          <p:cNvSpPr>
            <a:spLocks noGrp="1"/>
          </p:cNvSpPr>
          <p:nvPr>
            <p:ph idx="12" hasCustomPrompt="1"/>
          </p:nvPr>
        </p:nvSpPr>
        <p:spPr>
          <a:xfrm>
            <a:off x="720002" y="2052000"/>
            <a:ext cx="5256000"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3" name="Platshållare för innehåll 2"/>
          <p:cNvSpPr>
            <a:spLocks noGrp="1"/>
          </p:cNvSpPr>
          <p:nvPr>
            <p:ph idx="13" hasCustomPrompt="1"/>
          </p:nvPr>
        </p:nvSpPr>
        <p:spPr>
          <a:xfrm>
            <a:off x="6265350" y="2052000"/>
            <a:ext cx="5256000"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Tree>
    <p:extLst>
      <p:ext uri="{BB962C8B-B14F-4D97-AF65-F5344CB8AC3E}">
        <p14:creationId xmlns:p14="http://schemas.microsoft.com/office/powerpoint/2010/main" val="26445972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vå rutor för objekt, Logotyp">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14" name="Platshållare för innehåll 2"/>
          <p:cNvSpPr>
            <a:spLocks noGrp="1"/>
          </p:cNvSpPr>
          <p:nvPr>
            <p:ph idx="12" hasCustomPrompt="1"/>
          </p:nvPr>
        </p:nvSpPr>
        <p:spPr>
          <a:xfrm>
            <a:off x="720002" y="2556000"/>
            <a:ext cx="5256000" cy="3607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5" name="Platshållare för innehåll 2"/>
          <p:cNvSpPr>
            <a:spLocks noGrp="1"/>
          </p:cNvSpPr>
          <p:nvPr>
            <p:ph idx="13" hasCustomPrompt="1"/>
          </p:nvPr>
        </p:nvSpPr>
        <p:spPr>
          <a:xfrm>
            <a:off x="6265350" y="2556000"/>
            <a:ext cx="5256000" cy="3607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14907345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14" name="Platshållare för innehåll 2"/>
          <p:cNvSpPr>
            <a:spLocks noGrp="1"/>
          </p:cNvSpPr>
          <p:nvPr>
            <p:ph idx="12" hasCustomPrompt="1"/>
          </p:nvPr>
        </p:nvSpPr>
        <p:spPr>
          <a:xfrm>
            <a:off x="720002" y="2556000"/>
            <a:ext cx="5256000" cy="3607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5" name="Platshållare för innehåll 2"/>
          <p:cNvSpPr>
            <a:spLocks noGrp="1"/>
          </p:cNvSpPr>
          <p:nvPr>
            <p:ph idx="13" hasCustomPrompt="1"/>
          </p:nvPr>
        </p:nvSpPr>
        <p:spPr>
          <a:xfrm>
            <a:off x="6265350" y="2556000"/>
            <a:ext cx="5256000" cy="3607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Tree>
    <p:extLst>
      <p:ext uri="{BB962C8B-B14F-4D97-AF65-F5344CB8AC3E}">
        <p14:creationId xmlns:p14="http://schemas.microsoft.com/office/powerpoint/2010/main" val="276597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ssida - Rubrik, 2 mindre objekt till vänster och 1 större objekt till höger,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6" name="Platshållare för innehåll 2"/>
          <p:cNvSpPr>
            <a:spLocks noGrp="1"/>
          </p:cNvSpPr>
          <p:nvPr>
            <p:ph idx="10" hasCustomPrompt="1"/>
          </p:nvPr>
        </p:nvSpPr>
        <p:spPr>
          <a:xfrm>
            <a:off x="720000" y="2052000"/>
            <a:ext cx="3960000" cy="198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7" name="Platshållare för innehåll 2"/>
          <p:cNvSpPr>
            <a:spLocks noGrp="1"/>
          </p:cNvSpPr>
          <p:nvPr>
            <p:ph idx="11" hasCustomPrompt="1"/>
          </p:nvPr>
        </p:nvSpPr>
        <p:spPr>
          <a:xfrm>
            <a:off x="720000" y="4183200"/>
            <a:ext cx="3960000" cy="1980000"/>
          </a:xfrm>
        </p:spPr>
        <p:txBody>
          <a:bodyPr>
            <a:normAutofit/>
          </a:bodyPr>
          <a:lstStyle>
            <a:lvl1pPr>
              <a:defRPr sz="16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
        <p:nvSpPr>
          <p:cNvPr id="8" name="Platshållare för innehåll 2"/>
          <p:cNvSpPr>
            <a:spLocks noGrp="1"/>
          </p:cNvSpPr>
          <p:nvPr>
            <p:ph idx="12" hasCustomPrompt="1"/>
          </p:nvPr>
        </p:nvSpPr>
        <p:spPr>
          <a:xfrm>
            <a:off x="4943872" y="2052000"/>
            <a:ext cx="6577478"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10533932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ssida - 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6" name="Platshållare för innehåll 2"/>
          <p:cNvSpPr>
            <a:spLocks noGrp="1"/>
          </p:cNvSpPr>
          <p:nvPr>
            <p:ph idx="10" hasCustomPrompt="1"/>
          </p:nvPr>
        </p:nvSpPr>
        <p:spPr>
          <a:xfrm>
            <a:off x="720000" y="2052000"/>
            <a:ext cx="3960000" cy="198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7" name="Platshållare för innehåll 2"/>
          <p:cNvSpPr>
            <a:spLocks noGrp="1"/>
          </p:cNvSpPr>
          <p:nvPr>
            <p:ph idx="11" hasCustomPrompt="1"/>
          </p:nvPr>
        </p:nvSpPr>
        <p:spPr>
          <a:xfrm>
            <a:off x="720000" y="4183200"/>
            <a:ext cx="3960000" cy="1980000"/>
          </a:xfrm>
        </p:spPr>
        <p:txBody>
          <a:bodyPr>
            <a:normAutofit/>
          </a:bodyPr>
          <a:lstStyle>
            <a:lvl1pPr>
              <a:defRPr sz="16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
        <p:nvSpPr>
          <p:cNvPr id="8" name="Platshållare för innehåll 2"/>
          <p:cNvSpPr>
            <a:spLocks noGrp="1"/>
          </p:cNvSpPr>
          <p:nvPr>
            <p:ph idx="12" hasCustomPrompt="1"/>
          </p:nvPr>
        </p:nvSpPr>
        <p:spPr>
          <a:xfrm>
            <a:off x="4943872" y="2052000"/>
            <a:ext cx="6577478"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Tree>
    <p:extLst>
      <p:ext uri="{BB962C8B-B14F-4D97-AF65-F5344CB8AC3E}">
        <p14:creationId xmlns:p14="http://schemas.microsoft.com/office/powerpoint/2010/main" val="22219819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ssida - Rubrik och 3 kolumner med text eller objekt, Logotyp">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10" name="Platshållare för innehåll 2"/>
          <p:cNvSpPr>
            <a:spLocks noGrp="1"/>
          </p:cNvSpPr>
          <p:nvPr>
            <p:ph idx="12" hasCustomPrompt="1"/>
          </p:nvPr>
        </p:nvSpPr>
        <p:spPr>
          <a:xfrm>
            <a:off x="720000" y="2052000"/>
            <a:ext cx="3477600" cy="414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1" name="Platshållare för innehåll 2"/>
          <p:cNvSpPr>
            <a:spLocks noGrp="1"/>
          </p:cNvSpPr>
          <p:nvPr>
            <p:ph idx="13" hasCustomPrompt="1"/>
          </p:nvPr>
        </p:nvSpPr>
        <p:spPr>
          <a:xfrm>
            <a:off x="4381876" y="2052000"/>
            <a:ext cx="3477600" cy="414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2" name="Platshållare för innehåll 2"/>
          <p:cNvSpPr>
            <a:spLocks noGrp="1"/>
          </p:cNvSpPr>
          <p:nvPr>
            <p:ph idx="14" hasCustomPrompt="1"/>
          </p:nvPr>
        </p:nvSpPr>
        <p:spPr>
          <a:xfrm>
            <a:off x="8043752" y="2052000"/>
            <a:ext cx="3477600" cy="414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24779980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ssida - Rubrik och 3 kolumner med text elle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10" name="Platshållare för innehåll 2"/>
          <p:cNvSpPr>
            <a:spLocks noGrp="1"/>
          </p:cNvSpPr>
          <p:nvPr>
            <p:ph idx="12" hasCustomPrompt="1"/>
          </p:nvPr>
        </p:nvSpPr>
        <p:spPr>
          <a:xfrm>
            <a:off x="720000" y="2052000"/>
            <a:ext cx="3477600" cy="414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1" name="Platshållare för innehåll 2"/>
          <p:cNvSpPr>
            <a:spLocks noGrp="1"/>
          </p:cNvSpPr>
          <p:nvPr>
            <p:ph idx="13" hasCustomPrompt="1"/>
          </p:nvPr>
        </p:nvSpPr>
        <p:spPr>
          <a:xfrm>
            <a:off x="4381876" y="2052000"/>
            <a:ext cx="3477600" cy="414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12" name="Platshållare för innehåll 2"/>
          <p:cNvSpPr>
            <a:spLocks noGrp="1"/>
          </p:cNvSpPr>
          <p:nvPr>
            <p:ph idx="14" hasCustomPrompt="1"/>
          </p:nvPr>
        </p:nvSpPr>
        <p:spPr>
          <a:xfrm>
            <a:off x="8043752" y="2052000"/>
            <a:ext cx="3477600" cy="414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Tree>
    <p:extLst>
      <p:ext uri="{BB962C8B-B14F-4D97-AF65-F5344CB8AC3E}">
        <p14:creationId xmlns:p14="http://schemas.microsoft.com/office/powerpoint/2010/main" val="12426757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29745579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ssida - Stor bild utan rubrik">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720000" y="1440000"/>
            <a:ext cx="10800000" cy="4248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3409220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 Rubrik, underrubrik, Logotyp">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35221683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ssida - Helsida med bil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0" y="0"/>
            <a:ext cx="12192000" cy="6858000"/>
          </a:xfrm>
        </p:spPr>
        <p:txBody>
          <a:bodyPr>
            <a:normAutofit/>
          </a:bodyPr>
          <a:lstStyle>
            <a:lvl1pPr marL="0" indent="0">
              <a:buNone/>
              <a:defRPr sz="2000"/>
            </a:lvl1pPr>
            <a:lvl2pPr>
              <a:defRPr sz="1900"/>
            </a:lvl2pPr>
            <a:lvl3pPr>
              <a:defRPr sz="1600"/>
            </a:lvl3pPr>
            <a:lvl4pPr>
              <a:defRPr sz="1500"/>
            </a:lvl4pPr>
            <a:lvl5pPr>
              <a:defRPr sz="1200"/>
            </a:lvl5pPr>
          </a:lstStyle>
          <a:p>
            <a:pPr lvl="0"/>
            <a:r>
              <a:rPr lang="sv-SE" dirty="0" smtClean="0"/>
              <a:t>Klicka här för att skriva in text eller välj objekt på bilderna nedan</a:t>
            </a:r>
          </a:p>
        </p:txBody>
      </p:sp>
    </p:spTree>
    <p:extLst>
      <p:ext uri="{BB962C8B-B14F-4D97-AF65-F5344CB8AC3E}">
        <p14:creationId xmlns:p14="http://schemas.microsoft.com/office/powerpoint/2010/main" val="35369525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ssida -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8703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478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E2F1E5C-5C0B-476E-915B-5A8CB14A80DA}" type="datetimeFigureOut">
              <a:rPr lang="sv-SE" smtClean="0"/>
              <a:t>2024-03-22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1CB244C-3EC7-4AFB-B8FB-94F2E88D9352}" type="slidenum">
              <a:rPr lang="sv-SE" smtClean="0"/>
              <a:t>‹#›</a:t>
            </a:fld>
            <a:endParaRPr lang="sv-SE"/>
          </a:p>
        </p:txBody>
      </p:sp>
    </p:spTree>
    <p:extLst>
      <p:ext uri="{BB962C8B-B14F-4D97-AF65-F5344CB8AC3E}">
        <p14:creationId xmlns:p14="http://schemas.microsoft.com/office/powerpoint/2010/main" val="63086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nnehållssida - Rubrik, underrubrik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6" name="Platshållare för innehåll 4"/>
          <p:cNvSpPr>
            <a:spLocks noGrp="1"/>
          </p:cNvSpPr>
          <p:nvPr>
            <p:ph sz="quarter" idx="15" hasCustomPrompt="1"/>
          </p:nvPr>
        </p:nvSpPr>
        <p:spPr>
          <a:xfrm>
            <a:off x="6265137" y="2556000"/>
            <a:ext cx="5256213" cy="3634612"/>
          </a:xfrm>
        </p:spPr>
        <p:txBody>
          <a:bodyPr>
            <a:normAutofit/>
          </a:bodyPr>
          <a:lstStyle>
            <a:lvl1pPr>
              <a:defRPr sz="2000"/>
            </a:lvl1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14338534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8294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749535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sida - Rubrik, underrubrik, stående bild till höger, logotyp och sidfo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smtClean="0"/>
              <a:t>Klicka här för att skriva in en rubrik</a:t>
            </a:r>
            <a:endParaRPr lang="sv-SE" dirty="0"/>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smtClean="0"/>
              <a:t>Klicka på ikonen för att lägga till en bild</a:t>
            </a:r>
            <a:endParaRPr lang="sv-SE"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339294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sida - Rubrik, underrubrik, stående bild till höger, logotyp">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smtClean="0"/>
              <a:t>Klicka här för att skriva in en rubrik</a:t>
            </a:r>
            <a:endParaRPr lang="sv-SE" dirty="0"/>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smtClean="0"/>
              <a:t>Klicka på ikonen för att lägga till en bild</a:t>
            </a:r>
            <a:endParaRPr lang="sv-SE"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3495959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ssida - Rubrik och en ruta för objekt,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6" name="Platshållare för innehåll 2"/>
          <p:cNvSpPr>
            <a:spLocks noGrp="1"/>
          </p:cNvSpPr>
          <p:nvPr>
            <p:ph idx="12" hasCustomPrompt="1"/>
          </p:nvPr>
        </p:nvSpPr>
        <p:spPr>
          <a:xfrm>
            <a:off x="720002" y="2052000"/>
            <a:ext cx="10801348"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2789951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ssida - 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6" name="Platshållare för innehåll 2"/>
          <p:cNvSpPr>
            <a:spLocks noGrp="1"/>
          </p:cNvSpPr>
          <p:nvPr>
            <p:ph idx="12" hasCustomPrompt="1"/>
          </p:nvPr>
        </p:nvSpPr>
        <p:spPr>
          <a:xfrm>
            <a:off x="720002" y="2052000"/>
            <a:ext cx="10801348" cy="4111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Tree>
    <p:extLst>
      <p:ext uri="{BB962C8B-B14F-4D97-AF65-F5344CB8AC3E}">
        <p14:creationId xmlns:p14="http://schemas.microsoft.com/office/powerpoint/2010/main" val="6448353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en ruta för objekt,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10" name="Platshållare för innehåll 2"/>
          <p:cNvSpPr>
            <a:spLocks noGrp="1"/>
          </p:cNvSpPr>
          <p:nvPr>
            <p:ph idx="12" hasCustomPrompt="1"/>
          </p:nvPr>
        </p:nvSpPr>
        <p:spPr>
          <a:xfrm>
            <a:off x="719999" y="2556000"/>
            <a:ext cx="10801351" cy="3607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spTree>
    <p:extLst>
      <p:ext uri="{BB962C8B-B14F-4D97-AF65-F5344CB8AC3E}">
        <p14:creationId xmlns:p14="http://schemas.microsoft.com/office/powerpoint/2010/main" val="1980942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10" name="Platshållare för innehåll 2"/>
          <p:cNvSpPr>
            <a:spLocks noGrp="1"/>
          </p:cNvSpPr>
          <p:nvPr>
            <p:ph idx="12" hasCustomPrompt="1"/>
          </p:nvPr>
        </p:nvSpPr>
        <p:spPr>
          <a:xfrm>
            <a:off x="719999" y="2556000"/>
            <a:ext cx="10801351" cy="36072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2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Tree>
    <p:extLst>
      <p:ext uri="{BB962C8B-B14F-4D97-AF65-F5344CB8AC3E}">
        <p14:creationId xmlns:p14="http://schemas.microsoft.com/office/powerpoint/2010/main" val="695767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556352275"/>
      </p:ext>
    </p:extLst>
  </p:cSld>
  <p:clrMap bg1="lt1" tx1="dk1" bg2="lt2" tx2="dk2" accent1="accent1" accent2="accent2" accent3="accent3" accent4="accent4" accent5="accent5" accent6="accent6" hlink="hlink" folHlink="folHlink"/>
  <p:sldLayoutIdLst>
    <p:sldLayoutId id="2147483663" r:id="rId1"/>
    <p:sldLayoutId id="2147483736" r:id="rId2"/>
    <p:sldLayoutId id="2147483726" r:id="rId3"/>
    <p:sldLayoutId id="2147483664" r:id="rId4"/>
    <p:sldLayoutId id="2147483737" r:id="rId5"/>
    <p:sldLayoutId id="2147483666" r:id="rId6"/>
    <p:sldLayoutId id="2147483738" r:id="rId7"/>
    <p:sldLayoutId id="2147483728" r:id="rId8"/>
    <p:sldLayoutId id="2147483739" r:id="rId9"/>
    <p:sldLayoutId id="2147483669" r:id="rId10"/>
    <p:sldLayoutId id="2147483740" r:id="rId11"/>
    <p:sldLayoutId id="2147483729" r:id="rId12"/>
    <p:sldLayoutId id="2147483741" r:id="rId13"/>
    <p:sldLayoutId id="2147483670" r:id="rId14"/>
    <p:sldLayoutId id="2147483742" r:id="rId15"/>
    <p:sldLayoutId id="2147483672" r:id="rId16"/>
    <p:sldLayoutId id="2147483743" r:id="rId17"/>
    <p:sldLayoutId id="2147483673" r:id="rId18"/>
    <p:sldLayoutId id="2147483674" r:id="rId19"/>
    <p:sldLayoutId id="2147483733" r:id="rId20"/>
    <p:sldLayoutId id="2147483744" r:id="rId21"/>
    <p:sldLayoutId id="2147483735" r:id="rId22"/>
    <p:sldLayoutId id="2147483745" r:id="rId23"/>
    <p:sldLayoutId id="2147483746" r:id="rId24"/>
    <p:sldLayoutId id="2147483747" r:id="rId25"/>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Susanna.mixter@regiongavleborg.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Underrubrik 18"/>
          <p:cNvSpPr>
            <a:spLocks noGrp="1"/>
          </p:cNvSpPr>
          <p:nvPr>
            <p:ph type="subTitle" idx="1"/>
          </p:nvPr>
        </p:nvSpPr>
        <p:spPr/>
        <p:txBody>
          <a:bodyPr>
            <a:normAutofit fontScale="55000" lnSpcReduction="20000"/>
          </a:bodyPr>
          <a:lstStyle/>
          <a:p>
            <a:r>
              <a:rPr lang="sv-SE" dirty="0" smtClean="0"/>
              <a:t>Seminarium om psykisk ohälsa och suicid </a:t>
            </a:r>
          </a:p>
          <a:p>
            <a:r>
              <a:rPr lang="sv-SE" dirty="0" smtClean="0"/>
              <a:t>Susanna Mixter, utredare samhällsmedicin, Region Gävleborg </a:t>
            </a:r>
          </a:p>
          <a:p>
            <a:r>
              <a:rPr lang="sv-SE" dirty="0" smtClean="0">
                <a:hlinkClick r:id="rId2"/>
              </a:rPr>
              <a:t>Susanna.mixter@regiongavleborg.se</a:t>
            </a:r>
            <a:r>
              <a:rPr lang="sv-SE" dirty="0" smtClean="0"/>
              <a:t> </a:t>
            </a:r>
            <a:endParaRPr lang="sv-SE" dirty="0"/>
          </a:p>
        </p:txBody>
      </p:sp>
      <p:sp>
        <p:nvSpPr>
          <p:cNvPr id="18" name="Rubrik 17"/>
          <p:cNvSpPr>
            <a:spLocks noGrp="1"/>
          </p:cNvSpPr>
          <p:nvPr>
            <p:ph type="ctrTitle"/>
          </p:nvPr>
        </p:nvSpPr>
        <p:spPr/>
        <p:txBody>
          <a:bodyPr/>
          <a:lstStyle/>
          <a:p>
            <a:r>
              <a:rPr lang="sv-SE" dirty="0" smtClean="0"/>
              <a:t>Lägesbild Gävleborg </a:t>
            </a:r>
            <a:endParaRPr lang="sv-SE" dirty="0"/>
          </a:p>
        </p:txBody>
      </p:sp>
    </p:spTree>
    <p:extLst>
      <p:ext uri="{BB962C8B-B14F-4D97-AF65-F5344CB8AC3E}">
        <p14:creationId xmlns:p14="http://schemas.microsoft.com/office/powerpoint/2010/main" val="31428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Självskattade hälsobesvär LUPP</a:t>
            </a:r>
            <a:r>
              <a:rPr lang="sv-SE" dirty="0"/>
              <a:t/>
            </a:r>
            <a:br>
              <a:rPr lang="sv-SE" dirty="0"/>
            </a:br>
            <a:r>
              <a:rPr lang="sv-SE" dirty="0" smtClean="0"/>
              <a:t>Gruppen funktionsnedsatta – Åk 8</a:t>
            </a:r>
            <a:endParaRPr lang="sv-SE" dirty="0"/>
          </a:p>
        </p:txBody>
      </p:sp>
      <p:pic>
        <p:nvPicPr>
          <p:cNvPr id="5" name="Platshållare för innehåll 4"/>
          <p:cNvPicPr>
            <a:picLocks noGrp="1" noChangeAspect="1"/>
          </p:cNvPicPr>
          <p:nvPr>
            <p:ph idx="1"/>
          </p:nvPr>
        </p:nvPicPr>
        <p:blipFill>
          <a:blip r:embed="rId2"/>
          <a:stretch>
            <a:fillRect/>
          </a:stretch>
        </p:blipFill>
        <p:spPr>
          <a:xfrm>
            <a:off x="1487488" y="2206026"/>
            <a:ext cx="8682338" cy="4337038"/>
          </a:xfrm>
          <a:prstGeom prst="rect">
            <a:avLst/>
          </a:prstGeom>
        </p:spPr>
      </p:pic>
      <p:sp>
        <p:nvSpPr>
          <p:cNvPr id="7" name="textruta 6"/>
          <p:cNvSpPr txBox="1"/>
          <p:nvPr/>
        </p:nvSpPr>
        <p:spPr>
          <a:xfrm>
            <a:off x="3719736" y="2206026"/>
            <a:ext cx="4395019" cy="646331"/>
          </a:xfrm>
          <a:prstGeom prst="rect">
            <a:avLst/>
          </a:prstGeom>
          <a:noFill/>
        </p:spPr>
        <p:txBody>
          <a:bodyPr wrap="square" rtlCol="0">
            <a:spAutoFit/>
          </a:bodyPr>
          <a:lstStyle/>
          <a:p>
            <a:pPr algn="ctr"/>
            <a:r>
              <a:rPr lang="sv-SE" dirty="0" smtClean="0"/>
              <a:t>Andel som bedömer sin hälsa som ganska eller mycket dålig – länet Åk 8 </a:t>
            </a:r>
            <a:endParaRPr lang="sv-SE" dirty="0"/>
          </a:p>
        </p:txBody>
      </p:sp>
      <p:sp>
        <p:nvSpPr>
          <p:cNvPr id="10" name="textruta 9"/>
          <p:cNvSpPr txBox="1"/>
          <p:nvPr/>
        </p:nvSpPr>
        <p:spPr>
          <a:xfrm>
            <a:off x="8666337" y="2529192"/>
            <a:ext cx="2295728" cy="923330"/>
          </a:xfrm>
          <a:prstGeom prst="rect">
            <a:avLst/>
          </a:prstGeom>
          <a:noFill/>
        </p:spPr>
        <p:txBody>
          <a:bodyPr wrap="square" rtlCol="0">
            <a:spAutoFit/>
          </a:bodyPr>
          <a:lstStyle/>
          <a:p>
            <a:pPr algn="ctr"/>
            <a:r>
              <a:rPr lang="sv-SE" b="1" dirty="0" smtClean="0">
                <a:solidFill>
                  <a:srgbClr val="00B050"/>
                </a:solidFill>
              </a:rPr>
              <a:t>Statistiskt säkerställd skillnad mellan grupperna </a:t>
            </a:r>
            <a:endParaRPr lang="sv-SE" b="1" dirty="0">
              <a:solidFill>
                <a:srgbClr val="00B050"/>
              </a:solidFill>
            </a:endParaRPr>
          </a:p>
        </p:txBody>
      </p:sp>
    </p:spTree>
    <p:extLst>
      <p:ext uri="{BB962C8B-B14F-4D97-AF65-F5344CB8AC3E}">
        <p14:creationId xmlns:p14="http://schemas.microsoft.com/office/powerpoint/2010/main" val="95666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stretch>
            <a:fillRect/>
          </a:stretch>
        </p:blipFill>
        <p:spPr>
          <a:xfrm>
            <a:off x="1772119" y="2468109"/>
            <a:ext cx="7753027" cy="3872825"/>
          </a:xfrm>
          <a:prstGeom prst="rect">
            <a:avLst/>
          </a:prstGeom>
        </p:spPr>
      </p:pic>
      <p:sp>
        <p:nvSpPr>
          <p:cNvPr id="8" name="textruta 7"/>
          <p:cNvSpPr txBox="1"/>
          <p:nvPr/>
        </p:nvSpPr>
        <p:spPr>
          <a:xfrm>
            <a:off x="8228593" y="2665379"/>
            <a:ext cx="2295728" cy="923330"/>
          </a:xfrm>
          <a:prstGeom prst="rect">
            <a:avLst/>
          </a:prstGeom>
          <a:noFill/>
        </p:spPr>
        <p:txBody>
          <a:bodyPr wrap="square" rtlCol="0">
            <a:spAutoFit/>
          </a:bodyPr>
          <a:lstStyle/>
          <a:p>
            <a:pPr algn="ctr"/>
            <a:r>
              <a:rPr lang="sv-SE" b="1" dirty="0" smtClean="0">
                <a:solidFill>
                  <a:srgbClr val="00B050"/>
                </a:solidFill>
              </a:rPr>
              <a:t>Statistiskt säkerställd skillnad mellan grupperna </a:t>
            </a:r>
            <a:endParaRPr lang="sv-SE" b="1" dirty="0">
              <a:solidFill>
                <a:srgbClr val="00B050"/>
              </a:solidFill>
            </a:endParaRPr>
          </a:p>
        </p:txBody>
      </p:sp>
      <p:sp>
        <p:nvSpPr>
          <p:cNvPr id="7" name="textruta 6"/>
          <p:cNvSpPr txBox="1"/>
          <p:nvPr/>
        </p:nvSpPr>
        <p:spPr>
          <a:xfrm>
            <a:off x="4007768" y="2468109"/>
            <a:ext cx="3406877" cy="923330"/>
          </a:xfrm>
          <a:prstGeom prst="rect">
            <a:avLst/>
          </a:prstGeom>
          <a:noFill/>
        </p:spPr>
        <p:txBody>
          <a:bodyPr wrap="square" rtlCol="0">
            <a:spAutoFit/>
          </a:bodyPr>
          <a:lstStyle/>
          <a:p>
            <a:pPr algn="ctr"/>
            <a:r>
              <a:rPr lang="sv-SE" dirty="0" smtClean="0"/>
              <a:t>Andel som bedömer sin hälsa som ganska eller mycket dålig – Gymnasiet Åk 2</a:t>
            </a:r>
            <a:endParaRPr lang="sv-SE" dirty="0"/>
          </a:p>
        </p:txBody>
      </p:sp>
      <p:sp>
        <p:nvSpPr>
          <p:cNvPr id="6" name="Rubrik 1"/>
          <p:cNvSpPr>
            <a:spLocks noGrp="1"/>
          </p:cNvSpPr>
          <p:nvPr>
            <p:ph type="title"/>
          </p:nvPr>
        </p:nvSpPr>
        <p:spPr>
          <a:xfrm>
            <a:off x="720002" y="900000"/>
            <a:ext cx="10801348" cy="1080000"/>
          </a:xfrm>
        </p:spPr>
        <p:txBody>
          <a:bodyPr>
            <a:normAutofit fontScale="90000"/>
          </a:bodyPr>
          <a:lstStyle/>
          <a:p>
            <a:r>
              <a:rPr lang="sv-SE" dirty="0" smtClean="0"/>
              <a:t>Självskattade hälsobesvär LUPP</a:t>
            </a:r>
            <a:br>
              <a:rPr lang="sv-SE" dirty="0" smtClean="0"/>
            </a:br>
            <a:r>
              <a:rPr lang="sv-SE" dirty="0" smtClean="0"/>
              <a:t>Gruppen funktionsnedsatta – Gy Åk 2</a:t>
            </a:r>
            <a:endParaRPr lang="sv-SE" dirty="0"/>
          </a:p>
        </p:txBody>
      </p:sp>
    </p:spTree>
    <p:extLst>
      <p:ext uri="{BB962C8B-B14F-4D97-AF65-F5344CB8AC3E}">
        <p14:creationId xmlns:p14="http://schemas.microsoft.com/office/powerpoint/2010/main" val="111387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Sammanfattning självskattade hälsobesvär LUPP </a:t>
            </a:r>
            <a:endParaRPr lang="sv-SE" dirty="0"/>
          </a:p>
        </p:txBody>
      </p:sp>
      <p:sp>
        <p:nvSpPr>
          <p:cNvPr id="3" name="Platshållare för innehåll 2"/>
          <p:cNvSpPr>
            <a:spLocks noGrp="1"/>
          </p:cNvSpPr>
          <p:nvPr>
            <p:ph idx="12"/>
          </p:nvPr>
        </p:nvSpPr>
        <p:spPr>
          <a:xfrm>
            <a:off x="623392" y="2060848"/>
            <a:ext cx="10801348" cy="4111200"/>
          </a:xfrm>
        </p:spPr>
        <p:txBody>
          <a:bodyPr>
            <a:normAutofit lnSpcReduction="10000"/>
          </a:bodyPr>
          <a:lstStyle/>
          <a:p>
            <a:pPr marL="342900" indent="-342900">
              <a:buFont typeface="Arial" panose="020B0604020202020204" pitchFamily="34" charset="0"/>
              <a:buChar char="•"/>
            </a:pPr>
            <a:r>
              <a:rPr lang="sv-SE" dirty="0" smtClean="0"/>
              <a:t>Tjejer rapporterar fler hälsobesvär än killar. Till exempel var andelen tjejer i Åk 8 som </a:t>
            </a:r>
            <a:r>
              <a:rPr lang="sv-SE" i="1" dirty="0" smtClean="0"/>
              <a:t>rapporterade stress nästan tre gånger större än killar.  </a:t>
            </a:r>
          </a:p>
          <a:p>
            <a:endParaRPr lang="sv-SE" i="1" dirty="0" smtClean="0"/>
          </a:p>
          <a:p>
            <a:pPr marL="342900" indent="-342900">
              <a:buFont typeface="Arial" panose="020B0604020202020204" pitchFamily="34" charset="0"/>
              <a:buChar char="•"/>
            </a:pPr>
            <a:r>
              <a:rPr lang="sv-SE" dirty="0" smtClean="0"/>
              <a:t>Skillnaderna mellan könen för rapporterade hälsobesvär är som störst i de yngre åldersgrupperna </a:t>
            </a:r>
          </a:p>
          <a:p>
            <a:endParaRPr lang="sv-SE" dirty="0" smtClean="0"/>
          </a:p>
          <a:p>
            <a:pPr marL="342900" indent="-342900">
              <a:buFont typeface="Arial" panose="020B0604020202020204" pitchFamily="34" charset="0"/>
              <a:buChar char="•"/>
            </a:pPr>
            <a:r>
              <a:rPr lang="sv-SE" dirty="0" smtClean="0"/>
              <a:t>Skillnaden mellan könen är något som också återfinns i andra undersökningar, till exempel HLV (2022) och undersökning om skolbarns hälsovanor (FHM 2023)</a:t>
            </a:r>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r>
              <a:rPr lang="sv-SE" dirty="0" smtClean="0"/>
              <a:t>Fler funktionsnedsatta än icke-funktionsnedsatta bedömde sin hälsa som ganska eller mycket dålig </a:t>
            </a:r>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endParaRPr lang="sv-SE" i="1" dirty="0"/>
          </a:p>
        </p:txBody>
      </p:sp>
    </p:spTree>
    <p:extLst>
      <p:ext uri="{BB962C8B-B14F-4D97-AF65-F5344CB8AC3E}">
        <p14:creationId xmlns:p14="http://schemas.microsoft.com/office/powerpoint/2010/main" val="284892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2855640" y="6309320"/>
            <a:ext cx="6552728" cy="307777"/>
          </a:xfrm>
          <a:prstGeom prst="rect">
            <a:avLst/>
          </a:prstGeom>
          <a:noFill/>
        </p:spPr>
        <p:txBody>
          <a:bodyPr wrap="square" rtlCol="0">
            <a:spAutoFit/>
          </a:bodyPr>
          <a:lstStyle/>
          <a:p>
            <a:pPr algn="ctr"/>
            <a:r>
              <a:rPr lang="sv-SE" sz="1400" dirty="0" smtClean="0"/>
              <a:t>Källa: HLV 2022 </a:t>
            </a:r>
            <a:r>
              <a:rPr lang="sv-SE" sz="1400" dirty="0"/>
              <a:t>Gävleborg16-84 </a:t>
            </a:r>
            <a:r>
              <a:rPr lang="sv-SE" sz="1400" dirty="0" smtClean="0"/>
              <a:t>år och Samhällsmedicin</a:t>
            </a:r>
            <a:endParaRPr lang="sv-SE" sz="1400" dirty="0"/>
          </a:p>
        </p:txBody>
      </p:sp>
      <p:graphicFrame>
        <p:nvGraphicFramePr>
          <p:cNvPr id="4" name="Platshållare för innehåll 3"/>
          <p:cNvGraphicFramePr>
            <a:graphicFrameLocks noGrp="1"/>
          </p:cNvGraphicFramePr>
          <p:nvPr>
            <p:ph idx="1"/>
            <p:extLst/>
          </p:nvPr>
        </p:nvGraphicFramePr>
        <p:xfrm>
          <a:off x="720725" y="1439863"/>
          <a:ext cx="10799763" cy="42481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p:cNvSpPr txBox="1"/>
          <p:nvPr/>
        </p:nvSpPr>
        <p:spPr>
          <a:xfrm>
            <a:off x="2351584" y="404664"/>
            <a:ext cx="7560840" cy="553998"/>
          </a:xfrm>
          <a:prstGeom prst="rect">
            <a:avLst/>
          </a:prstGeom>
          <a:noFill/>
        </p:spPr>
        <p:txBody>
          <a:bodyPr wrap="square" rtlCol="0">
            <a:spAutoFit/>
          </a:bodyPr>
          <a:lstStyle/>
          <a:p>
            <a:r>
              <a:rPr lang="sv-SE" sz="3000" dirty="0" smtClean="0"/>
              <a:t>Symptom på psykisk ohälsa, HLV 2022</a:t>
            </a:r>
            <a:endParaRPr lang="sv-SE" sz="3000" dirty="0"/>
          </a:p>
        </p:txBody>
      </p:sp>
    </p:spTree>
    <p:extLst>
      <p:ext uri="{BB962C8B-B14F-4D97-AF65-F5344CB8AC3E}">
        <p14:creationId xmlns:p14="http://schemas.microsoft.com/office/powerpoint/2010/main" val="52519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ruta 18"/>
          <p:cNvSpPr txBox="1"/>
          <p:nvPr/>
        </p:nvSpPr>
        <p:spPr>
          <a:xfrm>
            <a:off x="2855640" y="6309320"/>
            <a:ext cx="6552728" cy="523220"/>
          </a:xfrm>
          <a:prstGeom prst="rect">
            <a:avLst/>
          </a:prstGeom>
          <a:noFill/>
        </p:spPr>
        <p:txBody>
          <a:bodyPr wrap="square" rtlCol="0">
            <a:spAutoFit/>
          </a:bodyPr>
          <a:lstStyle/>
          <a:p>
            <a:pPr algn="ctr"/>
            <a:r>
              <a:rPr lang="sv-SE" sz="1400" dirty="0" smtClean="0"/>
              <a:t>Källa: HLV 2022 Gävleborg 16 år + och Samhällsmedicin. </a:t>
            </a:r>
            <a:br>
              <a:rPr lang="sv-SE" sz="1400" dirty="0" smtClean="0"/>
            </a:br>
            <a:r>
              <a:rPr lang="sv-SE" sz="1400" dirty="0" smtClean="0"/>
              <a:t>Allt utom åldersklasser åldersstandardiserat</a:t>
            </a:r>
            <a:endParaRPr lang="sv-SE" sz="1400" dirty="0"/>
          </a:p>
        </p:txBody>
      </p:sp>
      <p:graphicFrame>
        <p:nvGraphicFramePr>
          <p:cNvPr id="7" name="Platshållare för innehåll 6"/>
          <p:cNvGraphicFramePr>
            <a:graphicFrameLocks noGrp="1"/>
          </p:cNvGraphicFramePr>
          <p:nvPr>
            <p:ph idx="1"/>
            <p:extLst/>
          </p:nvPr>
        </p:nvGraphicFramePr>
        <p:xfrm>
          <a:off x="720725" y="188913"/>
          <a:ext cx="5254625" cy="6002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Platshållare för innehåll 7"/>
          <p:cNvGraphicFramePr>
            <a:graphicFrameLocks noGrp="1"/>
          </p:cNvGraphicFramePr>
          <p:nvPr>
            <p:ph sz="quarter" idx="14"/>
            <p:extLst/>
          </p:nvPr>
        </p:nvGraphicFramePr>
        <p:xfrm>
          <a:off x="6265863" y="188913"/>
          <a:ext cx="5256212" cy="6002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258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Suicidtankar det senaste året, HLV 2022</a:t>
            </a:r>
            <a:endParaRPr lang="sv-SE" dirty="0"/>
          </a:p>
        </p:txBody>
      </p:sp>
      <p:pic>
        <p:nvPicPr>
          <p:cNvPr id="4" name="Platshållare för innehåll 3"/>
          <p:cNvPicPr>
            <a:picLocks noGrp="1" noChangeAspect="1"/>
          </p:cNvPicPr>
          <p:nvPr>
            <p:ph idx="12"/>
          </p:nvPr>
        </p:nvPicPr>
        <p:blipFill>
          <a:blip r:embed="rId2"/>
          <a:stretch>
            <a:fillRect/>
          </a:stretch>
        </p:blipFill>
        <p:spPr>
          <a:xfrm>
            <a:off x="2207568" y="2098535"/>
            <a:ext cx="3024336" cy="4574788"/>
          </a:xfrm>
          <a:prstGeom prst="rect">
            <a:avLst/>
          </a:prstGeom>
        </p:spPr>
      </p:pic>
      <p:pic>
        <p:nvPicPr>
          <p:cNvPr id="5" name="Bildobjekt 4"/>
          <p:cNvPicPr>
            <a:picLocks noChangeAspect="1"/>
          </p:cNvPicPr>
          <p:nvPr/>
        </p:nvPicPr>
        <p:blipFill>
          <a:blip r:embed="rId3"/>
          <a:stretch>
            <a:fillRect/>
          </a:stretch>
        </p:blipFill>
        <p:spPr>
          <a:xfrm>
            <a:off x="6023992" y="2098535"/>
            <a:ext cx="3182566" cy="4487513"/>
          </a:xfrm>
          <a:prstGeom prst="rect">
            <a:avLst/>
          </a:prstGeom>
        </p:spPr>
      </p:pic>
    </p:spTree>
    <p:extLst>
      <p:ext uri="{BB962C8B-B14F-4D97-AF65-F5344CB8AC3E}">
        <p14:creationId xmlns:p14="http://schemas.microsoft.com/office/powerpoint/2010/main" val="317098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Referenser </a:t>
            </a:r>
            <a:endParaRPr lang="sv-SE" dirty="0"/>
          </a:p>
        </p:txBody>
      </p:sp>
      <p:sp>
        <p:nvSpPr>
          <p:cNvPr id="3" name="Platshållare för innehåll 2"/>
          <p:cNvSpPr>
            <a:spLocks noGrp="1"/>
          </p:cNvSpPr>
          <p:nvPr>
            <p:ph idx="12"/>
          </p:nvPr>
        </p:nvSpPr>
        <p:spPr/>
        <p:txBody>
          <a:bodyPr>
            <a:normAutofit fontScale="92500"/>
          </a:bodyPr>
          <a:lstStyle/>
          <a:p>
            <a:r>
              <a:rPr lang="sv-SE" dirty="0" smtClean="0"/>
              <a:t>MUCF och Samhällsmedicin, Region Gävleborg (2022). Lokal uppföljning av ungdomspolitiken (LUPP). Enkät från MUCF, 2022 </a:t>
            </a:r>
            <a:endParaRPr lang="sv-SE" dirty="0"/>
          </a:p>
          <a:p>
            <a:endParaRPr lang="sv-SE" dirty="0" smtClean="0"/>
          </a:p>
          <a:p>
            <a:r>
              <a:rPr lang="sv-SE" dirty="0" smtClean="0"/>
              <a:t>Folkhälsomyndigheten och Samhällsmedicin, Region Gävleborg (2022). Hälsa på lika villkor (HLV). Enkät från folkhälsomyndigheten, 2022</a:t>
            </a:r>
          </a:p>
          <a:p>
            <a:endParaRPr lang="sv-SE" dirty="0" smtClean="0"/>
          </a:p>
          <a:p>
            <a:r>
              <a:rPr lang="sv-SE" dirty="0" smtClean="0"/>
              <a:t>Folkhälsomyndigheten (2023). Skolbarns hälsovanor i Sverige 2021/2022 – </a:t>
            </a:r>
            <a:r>
              <a:rPr lang="sv-SE" dirty="0"/>
              <a:t>regionala </a:t>
            </a:r>
            <a:r>
              <a:rPr lang="sv-SE" dirty="0" smtClean="0"/>
              <a:t>resultat. </a:t>
            </a:r>
          </a:p>
          <a:p>
            <a:endParaRPr lang="sv-SE" dirty="0" smtClean="0"/>
          </a:p>
          <a:p>
            <a:r>
              <a:rPr lang="sv-SE" dirty="0" smtClean="0"/>
              <a:t>Socialstyrelsens dödsorsaksregister </a:t>
            </a:r>
          </a:p>
          <a:p>
            <a:endParaRPr lang="sv-SE" dirty="0" smtClean="0"/>
          </a:p>
          <a:p>
            <a:r>
              <a:rPr lang="sv-SE" dirty="0"/>
              <a:t>Nationellt Centrum för Suicidforskning och Prevention (NASP) </a:t>
            </a:r>
            <a:endParaRPr lang="sv-SE" dirty="0" smtClean="0"/>
          </a:p>
          <a:p>
            <a:endParaRPr lang="sv-SE" dirty="0" smtClean="0"/>
          </a:p>
          <a:p>
            <a:endParaRPr lang="sv-SE" dirty="0"/>
          </a:p>
          <a:p>
            <a:endParaRPr lang="sv-SE" dirty="0"/>
          </a:p>
        </p:txBody>
      </p:sp>
    </p:spTree>
    <p:extLst>
      <p:ext uri="{BB962C8B-B14F-4D97-AF65-F5344CB8AC3E}">
        <p14:creationId xmlns:p14="http://schemas.microsoft.com/office/powerpoint/2010/main" val="94908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Innehåll</a:t>
            </a:r>
            <a:endParaRPr lang="sv-SE" dirty="0"/>
          </a:p>
        </p:txBody>
      </p:sp>
      <p:sp>
        <p:nvSpPr>
          <p:cNvPr id="3" name="Platshållare för innehåll 2"/>
          <p:cNvSpPr>
            <a:spLocks noGrp="1"/>
          </p:cNvSpPr>
          <p:nvPr>
            <p:ph idx="12"/>
          </p:nvPr>
        </p:nvSpPr>
        <p:spPr/>
        <p:txBody>
          <a:bodyPr/>
          <a:lstStyle/>
          <a:p>
            <a:pPr marL="342900" indent="-342900">
              <a:buFont typeface="Arial" panose="020B0604020202020204" pitchFamily="34" charset="0"/>
              <a:buChar char="•"/>
            </a:pPr>
            <a:r>
              <a:rPr lang="sv-SE" dirty="0" smtClean="0"/>
              <a:t>Aktuell suicidstatistik</a:t>
            </a:r>
          </a:p>
          <a:p>
            <a:endParaRPr lang="sv-SE" dirty="0" smtClean="0"/>
          </a:p>
          <a:p>
            <a:pPr marL="342900" indent="-342900">
              <a:buFont typeface="Arial" panose="020B0604020202020204" pitchFamily="34" charset="0"/>
              <a:buChar char="•"/>
            </a:pPr>
            <a:r>
              <a:rPr lang="sv-SE" dirty="0" smtClean="0"/>
              <a:t>Skillnader mellan grupper</a:t>
            </a:r>
          </a:p>
          <a:p>
            <a:pPr marL="787389" lvl="1" indent="-342900"/>
            <a:r>
              <a:rPr lang="sv-SE" dirty="0" smtClean="0"/>
              <a:t>Ålder</a:t>
            </a:r>
          </a:p>
          <a:p>
            <a:pPr marL="787389" lvl="1" indent="-342900"/>
            <a:r>
              <a:rPr lang="sv-SE" dirty="0" smtClean="0"/>
              <a:t>Kön </a:t>
            </a:r>
          </a:p>
          <a:p>
            <a:pPr marL="787389" lvl="1" indent="-342900"/>
            <a:r>
              <a:rPr lang="sv-SE" dirty="0" smtClean="0"/>
              <a:t>Länet kontra riket </a:t>
            </a:r>
          </a:p>
          <a:p>
            <a:pPr lvl="1" indent="0">
              <a:buNone/>
            </a:pPr>
            <a:endParaRPr lang="sv-SE" dirty="0" smtClean="0"/>
          </a:p>
          <a:p>
            <a:pPr marL="342900" indent="-342900">
              <a:buFont typeface="Arial" panose="020B0604020202020204" pitchFamily="34" charset="0"/>
              <a:buChar char="•"/>
            </a:pPr>
            <a:r>
              <a:rPr lang="sv-SE" dirty="0" smtClean="0"/>
              <a:t>Aktuella undersökningar om psykisk ohälsa i Gävleborg  </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47162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Om statistik om suicid</a:t>
            </a:r>
            <a:endParaRPr lang="sv-SE" dirty="0"/>
          </a:p>
        </p:txBody>
      </p:sp>
      <p:sp>
        <p:nvSpPr>
          <p:cNvPr id="5" name="Platshållare för innehåll 4"/>
          <p:cNvSpPr>
            <a:spLocks noGrp="1"/>
          </p:cNvSpPr>
          <p:nvPr>
            <p:ph idx="1"/>
          </p:nvPr>
        </p:nvSpPr>
        <p:spPr/>
        <p:txBody>
          <a:bodyPr/>
          <a:lstStyle/>
          <a:p>
            <a:pPr marL="342900" indent="-342900">
              <a:buFont typeface="Arial" panose="020B0604020202020204" pitchFamily="34" charset="0"/>
              <a:buChar char="•"/>
            </a:pPr>
            <a:r>
              <a:rPr lang="sv-SE" dirty="0" smtClean="0"/>
              <a:t>Säkra självmord (”avsiktlig självdestruktiv handling”) kombineras ofta med mindre säkra självmord (”skadehändelse med oklar avsikt”) </a:t>
            </a:r>
          </a:p>
          <a:p>
            <a:pPr marL="342900" indent="-342900">
              <a:buFont typeface="Arial" panose="020B0604020202020204" pitchFamily="34" charset="0"/>
              <a:buChar char="•"/>
            </a:pPr>
            <a:r>
              <a:rPr lang="sv-SE" dirty="0" smtClean="0"/>
              <a:t>Finns också ett mörkertal </a:t>
            </a:r>
            <a:endParaRPr lang="sv-SE" dirty="0"/>
          </a:p>
        </p:txBody>
      </p:sp>
      <p:sp>
        <p:nvSpPr>
          <p:cNvPr id="7" name="Platshållare för innehåll 6"/>
          <p:cNvSpPr>
            <a:spLocks noGrp="1"/>
          </p:cNvSpPr>
          <p:nvPr>
            <p:ph sz="quarter" idx="15"/>
          </p:nvPr>
        </p:nvSpPr>
        <p:spPr/>
        <p:txBody>
          <a:bodyPr>
            <a:normAutofit lnSpcReduction="10000"/>
          </a:bodyPr>
          <a:lstStyle/>
          <a:p>
            <a:r>
              <a:rPr lang="sv-SE" dirty="0" smtClean="0"/>
              <a:t>Dödsorsaker har en viss eftersläpning och finns just nu till och med 2022</a:t>
            </a:r>
          </a:p>
          <a:p>
            <a:r>
              <a:rPr lang="sv-SE" dirty="0" smtClean="0"/>
              <a:t>Små förändringar i antalet fall ger stora utslag särskilt i kommuner med få invånare (i den här presentationen visas endast länet &amp; riket)</a:t>
            </a:r>
          </a:p>
          <a:p>
            <a:r>
              <a:rPr lang="sv-SE" dirty="0"/>
              <a:t>Statistiken presenterar ofta som </a:t>
            </a:r>
            <a:r>
              <a:rPr lang="sv-SE" dirty="0" smtClean="0"/>
              <a:t>medelvärden över flera år </a:t>
            </a:r>
          </a:p>
          <a:p>
            <a:r>
              <a:rPr lang="sv-SE" dirty="0"/>
              <a:t>Ålderstandardiserade dödstal tar även hänsyn till skillnaderna i </a:t>
            </a:r>
            <a:r>
              <a:rPr lang="sv-SE" dirty="0" smtClean="0"/>
              <a:t>ålder </a:t>
            </a:r>
            <a:r>
              <a:rPr lang="sv-SE" dirty="0"/>
              <a:t>mellan grupperna</a:t>
            </a:r>
          </a:p>
          <a:p>
            <a:endParaRPr lang="sv-SE" dirty="0"/>
          </a:p>
        </p:txBody>
      </p:sp>
    </p:spTree>
    <p:extLst>
      <p:ext uri="{BB962C8B-B14F-4D97-AF65-F5344CB8AC3E}">
        <p14:creationId xmlns:p14="http://schemas.microsoft.com/office/powerpoint/2010/main" val="137676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58456" y="476672"/>
            <a:ext cx="7128792" cy="1080000"/>
          </a:xfrm>
        </p:spPr>
        <p:txBody>
          <a:bodyPr/>
          <a:lstStyle/>
          <a:p>
            <a:r>
              <a:rPr lang="sv-SE" dirty="0" smtClean="0"/>
              <a:t>Konstaterade fall 1997-2022 </a:t>
            </a:r>
            <a:endParaRPr lang="sv-SE" dirty="0"/>
          </a:p>
        </p:txBody>
      </p:sp>
      <p:pic>
        <p:nvPicPr>
          <p:cNvPr id="4" name="Platshållare för innehåll 3"/>
          <p:cNvPicPr>
            <a:picLocks noGrp="1" noChangeAspect="1"/>
          </p:cNvPicPr>
          <p:nvPr>
            <p:ph idx="12"/>
          </p:nvPr>
        </p:nvPicPr>
        <p:blipFill>
          <a:blip r:embed="rId3"/>
          <a:stretch>
            <a:fillRect/>
          </a:stretch>
        </p:blipFill>
        <p:spPr>
          <a:xfrm>
            <a:off x="1891775" y="1700808"/>
            <a:ext cx="8062154" cy="4552183"/>
          </a:xfrm>
          <a:prstGeom prst="rect">
            <a:avLst/>
          </a:prstGeom>
        </p:spPr>
      </p:pic>
      <p:sp>
        <p:nvSpPr>
          <p:cNvPr id="3" name="textruta 2"/>
          <p:cNvSpPr txBox="1"/>
          <p:nvPr/>
        </p:nvSpPr>
        <p:spPr>
          <a:xfrm>
            <a:off x="6168008" y="6397127"/>
            <a:ext cx="4680520" cy="461665"/>
          </a:xfrm>
          <a:prstGeom prst="rect">
            <a:avLst/>
          </a:prstGeom>
          <a:noFill/>
        </p:spPr>
        <p:txBody>
          <a:bodyPr wrap="square" rtlCol="0">
            <a:spAutoFit/>
          </a:bodyPr>
          <a:lstStyle/>
          <a:p>
            <a:r>
              <a:rPr lang="sv-SE" sz="1200" dirty="0" smtClean="0"/>
              <a:t>Källa: Socialstyrelsens dödsorsaksregister, bearbetning figur samhällsmedicin</a:t>
            </a:r>
            <a:endParaRPr lang="sv-SE" sz="1200" dirty="0"/>
          </a:p>
        </p:txBody>
      </p:sp>
    </p:spTree>
    <p:extLst>
      <p:ext uri="{BB962C8B-B14F-4D97-AF65-F5344CB8AC3E}">
        <p14:creationId xmlns:p14="http://schemas.microsoft.com/office/powerpoint/2010/main" val="50596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Konstaterade och oklara fall 1997-2022</a:t>
            </a:r>
            <a:endParaRPr lang="sv-SE" dirty="0"/>
          </a:p>
        </p:txBody>
      </p:sp>
      <p:pic>
        <p:nvPicPr>
          <p:cNvPr id="8" name="Platshållare för innehåll 7"/>
          <p:cNvPicPr>
            <a:picLocks noGrp="1" noChangeAspect="1"/>
          </p:cNvPicPr>
          <p:nvPr>
            <p:ph idx="12"/>
          </p:nvPr>
        </p:nvPicPr>
        <p:blipFill>
          <a:blip r:embed="rId3"/>
          <a:stretch>
            <a:fillRect/>
          </a:stretch>
        </p:blipFill>
        <p:spPr>
          <a:xfrm>
            <a:off x="1559496" y="1980000"/>
            <a:ext cx="8903473" cy="4328690"/>
          </a:xfrm>
          <a:prstGeom prst="rect">
            <a:avLst/>
          </a:prstGeom>
        </p:spPr>
      </p:pic>
      <p:sp>
        <p:nvSpPr>
          <p:cNvPr id="9" name="textruta 8"/>
          <p:cNvSpPr txBox="1"/>
          <p:nvPr/>
        </p:nvSpPr>
        <p:spPr>
          <a:xfrm>
            <a:off x="6240016" y="6388014"/>
            <a:ext cx="4680520" cy="461665"/>
          </a:xfrm>
          <a:prstGeom prst="rect">
            <a:avLst/>
          </a:prstGeom>
          <a:noFill/>
        </p:spPr>
        <p:txBody>
          <a:bodyPr wrap="square" rtlCol="0">
            <a:spAutoFit/>
          </a:bodyPr>
          <a:lstStyle/>
          <a:p>
            <a:r>
              <a:rPr lang="sv-SE" sz="1200" dirty="0" smtClean="0"/>
              <a:t>Källa: Socialstyrelsens dödsorsaksregister, bearbetning figur samhällsmedicin</a:t>
            </a:r>
            <a:endParaRPr lang="sv-SE" sz="1200" dirty="0"/>
          </a:p>
        </p:txBody>
      </p:sp>
    </p:spTree>
    <p:extLst>
      <p:ext uri="{BB962C8B-B14F-4D97-AF65-F5344CB8AC3E}">
        <p14:creationId xmlns:p14="http://schemas.microsoft.com/office/powerpoint/2010/main" val="406051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Konstaterade och oklara fall med glidande femårsperiod</a:t>
            </a:r>
            <a:endParaRPr lang="sv-SE" dirty="0"/>
          </a:p>
        </p:txBody>
      </p:sp>
      <p:pic>
        <p:nvPicPr>
          <p:cNvPr id="4" name="SGPlot5.png" descr="The SGPlot Procedure" title="The SGPlot Procedure"/>
          <p:cNvPicPr>
            <a:picLocks noGrp="1" noChangeAspect="1"/>
          </p:cNvPicPr>
          <p:nvPr>
            <p:ph idx="12"/>
          </p:nvPr>
        </p:nvPicPr>
        <p:blipFill rotWithShape="1">
          <a:blip r:embed="rId3"/>
          <a:stretch>
            <a:fillRect/>
          </a:stretch>
        </p:blipFill>
        <p:spPr>
          <a:xfrm>
            <a:off x="2495600" y="2132856"/>
            <a:ext cx="7145480" cy="4464496"/>
          </a:xfrm>
          <a:prstGeom prst="rect">
            <a:avLst/>
          </a:prstGeom>
        </p:spPr>
      </p:pic>
    </p:spTree>
    <p:extLst>
      <p:ext uri="{BB962C8B-B14F-4D97-AF65-F5344CB8AC3E}">
        <p14:creationId xmlns:p14="http://schemas.microsoft.com/office/powerpoint/2010/main" val="38120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 statistik</a:t>
            </a:r>
            <a:endParaRPr lang="sv-SE" dirty="0"/>
          </a:p>
        </p:txBody>
      </p:sp>
      <p:sp>
        <p:nvSpPr>
          <p:cNvPr id="3" name="Platshållare för innehåll 2"/>
          <p:cNvSpPr>
            <a:spLocks noGrp="1"/>
          </p:cNvSpPr>
          <p:nvPr>
            <p:ph idx="12"/>
          </p:nvPr>
        </p:nvSpPr>
        <p:spPr/>
        <p:txBody>
          <a:bodyPr>
            <a:normAutofit fontScale="92500" lnSpcReduction="20000"/>
          </a:bodyPr>
          <a:lstStyle/>
          <a:p>
            <a:pPr marL="342900" indent="-342900">
              <a:buFont typeface="Arial" panose="020B0604020202020204" pitchFamily="34" charset="0"/>
              <a:buChar char="•"/>
            </a:pPr>
            <a:r>
              <a:rPr lang="sv-SE" dirty="0" smtClean="0"/>
              <a:t>Mellan 2017-2021 dog </a:t>
            </a:r>
            <a:r>
              <a:rPr lang="sv-SE" i="1" dirty="0" smtClean="0"/>
              <a:t>177</a:t>
            </a:r>
            <a:r>
              <a:rPr lang="sv-SE" dirty="0" smtClean="0"/>
              <a:t> män och </a:t>
            </a:r>
            <a:r>
              <a:rPr lang="sv-SE" i="1" dirty="0" smtClean="0"/>
              <a:t>67 </a:t>
            </a:r>
            <a:r>
              <a:rPr lang="sv-SE" dirty="0" smtClean="0"/>
              <a:t>kvinnor i dödsorsak suicid (klara &amp; oklara fall)</a:t>
            </a:r>
          </a:p>
          <a:p>
            <a:endParaRPr lang="sv-SE" dirty="0" smtClean="0"/>
          </a:p>
          <a:p>
            <a:pPr marL="342900" indent="-342900">
              <a:buFont typeface="Arial" panose="020B0604020202020204" pitchFamily="34" charset="0"/>
              <a:buChar char="•"/>
            </a:pPr>
            <a:r>
              <a:rPr lang="sv-SE" dirty="0" smtClean="0"/>
              <a:t>Signifikant fler i Gävleborg för män men i nivå med riket för kvinnor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smtClean="0"/>
              <a:t>Flest andel suicid sker i åldersgruppen 45-64 år (NASP 2021)</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smtClean="0"/>
              <a:t>För unga, vars dödlighet generellt är låg, är suicid en vanlig dödsorsak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Att det är unga människor gör att antalet ”förlorade levnadsår” blir högre jämfört med många andra </a:t>
            </a:r>
            <a:r>
              <a:rPr lang="sv-SE" dirty="0" smtClean="0"/>
              <a:t>dödsorsaker</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smtClean="0"/>
              <a:t>Förutom tragedin för den enskilde </a:t>
            </a:r>
            <a:r>
              <a:rPr lang="sv-SE" dirty="0"/>
              <a:t>tillkommer ett stort psykiskt lidande och försämrad hälsa hos anhöriga och andra berörda</a:t>
            </a:r>
          </a:p>
          <a:p>
            <a:pPr marL="342900" indent="-342900">
              <a:buFont typeface="Arial" panose="020B0604020202020204" pitchFamily="34" charset="0"/>
              <a:buChar char="•"/>
            </a:pPr>
            <a:endParaRPr lang="sv-SE" dirty="0" smtClean="0"/>
          </a:p>
          <a:p>
            <a:endParaRPr lang="sv-SE" dirty="0" smtClean="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endParaRPr lang="sv-SE" dirty="0" smtClean="0"/>
          </a:p>
          <a:p>
            <a:endParaRPr lang="sv-SE" dirty="0"/>
          </a:p>
          <a:p>
            <a:endParaRPr lang="sv-SE" dirty="0"/>
          </a:p>
        </p:txBody>
      </p:sp>
    </p:spTree>
    <p:extLst>
      <p:ext uri="{BB962C8B-B14F-4D97-AF65-F5344CB8AC3E}">
        <p14:creationId xmlns:p14="http://schemas.microsoft.com/office/powerpoint/2010/main" val="3395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Aktuella undersökningar om psykisk ohälsa</a:t>
            </a:r>
            <a:endParaRPr lang="sv-SE" dirty="0"/>
          </a:p>
        </p:txBody>
      </p:sp>
      <p:sp>
        <p:nvSpPr>
          <p:cNvPr id="3" name="Platshållare för innehåll 2"/>
          <p:cNvSpPr>
            <a:spLocks noGrp="1"/>
          </p:cNvSpPr>
          <p:nvPr>
            <p:ph idx="12"/>
          </p:nvPr>
        </p:nvSpPr>
        <p:spPr/>
        <p:txBody>
          <a:bodyPr/>
          <a:lstStyle/>
          <a:p>
            <a:pPr marL="342900" indent="-342900">
              <a:buFont typeface="Arial" panose="020B0604020202020204" pitchFamily="34" charset="0"/>
              <a:buChar char="•"/>
            </a:pPr>
            <a:r>
              <a:rPr lang="sv-SE" dirty="0" smtClean="0"/>
              <a:t>LUPP (Lokal uppföljning av ungdomspolitiken) </a:t>
            </a:r>
          </a:p>
          <a:p>
            <a:pPr marL="787389" lvl="1" indent="-342900"/>
            <a:r>
              <a:rPr lang="sv-SE" dirty="0" smtClean="0"/>
              <a:t>Målgrupp: Åk 8 och Åk 2 på gymnasiet samt unga vuxna (19-25 år)</a:t>
            </a:r>
          </a:p>
          <a:p>
            <a:pPr marL="787389" lvl="1" indent="-342900"/>
            <a:r>
              <a:rPr lang="sv-SE" dirty="0" smtClean="0"/>
              <a:t>Senaste undersökningen från 2022</a:t>
            </a:r>
          </a:p>
          <a:p>
            <a:pPr lvl="1" indent="0">
              <a:buNone/>
            </a:pPr>
            <a:endParaRPr lang="sv-SE" dirty="0"/>
          </a:p>
          <a:p>
            <a:pPr marL="342900" indent="-342900">
              <a:buFont typeface="Arial" panose="020B0604020202020204" pitchFamily="34" charset="0"/>
              <a:buChar char="•"/>
            </a:pPr>
            <a:r>
              <a:rPr lang="sv-SE" dirty="0" smtClean="0"/>
              <a:t>HLV-undersökningen (Hälsa på lika villkor)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smtClean="0"/>
          </a:p>
        </p:txBody>
      </p:sp>
    </p:spTree>
    <p:extLst>
      <p:ext uri="{BB962C8B-B14F-4D97-AF65-F5344CB8AC3E}">
        <p14:creationId xmlns:p14="http://schemas.microsoft.com/office/powerpoint/2010/main" val="387999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Självskattade hälsobesvär LUPP</a:t>
            </a:r>
            <a:endParaRPr lang="sv-SE" dirty="0"/>
          </a:p>
        </p:txBody>
      </p:sp>
      <p:pic>
        <p:nvPicPr>
          <p:cNvPr id="6" name="Platshållare för innehåll 5"/>
          <p:cNvPicPr>
            <a:picLocks noGrp="1" noChangeAspect="1"/>
          </p:cNvPicPr>
          <p:nvPr>
            <p:ph idx="12"/>
          </p:nvPr>
        </p:nvPicPr>
        <p:blipFill>
          <a:blip r:embed="rId2"/>
          <a:stretch>
            <a:fillRect/>
          </a:stretch>
        </p:blipFill>
        <p:spPr>
          <a:xfrm>
            <a:off x="720002" y="2204864"/>
            <a:ext cx="10801350" cy="4108414"/>
          </a:xfrm>
          <a:prstGeom prst="rect">
            <a:avLst/>
          </a:prstGeom>
        </p:spPr>
      </p:pic>
      <p:sp>
        <p:nvSpPr>
          <p:cNvPr id="3" name="textruta 2"/>
          <p:cNvSpPr txBox="1"/>
          <p:nvPr/>
        </p:nvSpPr>
        <p:spPr>
          <a:xfrm>
            <a:off x="9480376" y="2204864"/>
            <a:ext cx="2232248" cy="1261884"/>
          </a:xfrm>
          <a:prstGeom prst="rect">
            <a:avLst/>
          </a:prstGeom>
          <a:noFill/>
        </p:spPr>
        <p:txBody>
          <a:bodyPr wrap="square" rtlCol="0">
            <a:spAutoFit/>
          </a:bodyPr>
          <a:lstStyle/>
          <a:p>
            <a:pPr algn="ctr"/>
            <a:r>
              <a:rPr lang="sv-SE" dirty="0" smtClean="0">
                <a:solidFill>
                  <a:srgbClr val="FF0000"/>
                </a:solidFill>
              </a:rPr>
              <a:t>Signifikant skillnad mellan flickor och pojkar i Åk 8 och Gy Åk 2</a:t>
            </a:r>
            <a:endParaRPr lang="sv-SE" dirty="0">
              <a:solidFill>
                <a:srgbClr val="FF0000"/>
              </a:solidFill>
            </a:endParaRPr>
          </a:p>
        </p:txBody>
      </p:sp>
    </p:spTree>
    <p:extLst>
      <p:ext uri="{BB962C8B-B14F-4D97-AF65-F5344CB8AC3E}">
        <p14:creationId xmlns:p14="http://schemas.microsoft.com/office/powerpoint/2010/main" val="3234537154"/>
      </p:ext>
    </p:extLst>
  </p:cSld>
  <p:clrMapOvr>
    <a:masterClrMapping/>
  </p:clrMapOvr>
</p:sld>
</file>

<file path=ppt/theme/theme1.xml><?xml version="1.0" encoding="utf-8"?>
<a:theme xmlns:a="http://schemas.openxmlformats.org/drawingml/2006/main" name="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C11C611-91BC-4B7F-A59F-C6F5EF64D2C9}" vid="{331CD585-C1F8-4733-BB18-265FF3462E8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Gävleborg_liggande</Template>
  <TotalTime>1722</TotalTime>
  <Words>944</Words>
  <Application>Microsoft Office PowerPoint</Application>
  <PresentationFormat>Bredbild</PresentationFormat>
  <Paragraphs>104</Paragraphs>
  <Slides>16</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Region Gävleborg</vt:lpstr>
      <vt:lpstr>Lägesbild Gävleborg </vt:lpstr>
      <vt:lpstr>Innehåll</vt:lpstr>
      <vt:lpstr>Om statistik om suicid</vt:lpstr>
      <vt:lpstr>Konstaterade fall 1997-2022 </vt:lpstr>
      <vt:lpstr>Konstaterade och oklara fall 1997-2022</vt:lpstr>
      <vt:lpstr>Konstaterade och oklara fall med glidande femårsperiod</vt:lpstr>
      <vt:lpstr>Sammanfattning statistik</vt:lpstr>
      <vt:lpstr>Aktuella undersökningar om psykisk ohälsa</vt:lpstr>
      <vt:lpstr>Självskattade hälsobesvär LUPP</vt:lpstr>
      <vt:lpstr>Självskattade hälsobesvär LUPP Gruppen funktionsnedsatta – Åk 8</vt:lpstr>
      <vt:lpstr>Självskattade hälsobesvär LUPP Gruppen funktionsnedsatta – Gy Åk 2</vt:lpstr>
      <vt:lpstr>Sammanfattning självskattade hälsobesvär LUPP </vt:lpstr>
      <vt:lpstr>PowerPoint-presentation</vt:lpstr>
      <vt:lpstr>PowerPoint-presentation</vt:lpstr>
      <vt:lpstr>Suicidtankar det senaste året, HLV 2022</vt:lpstr>
      <vt:lpstr>Referenser </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Mixter Susanna - FORSHM - Samhällsmedicin</dc:creator>
  <cp:lastModifiedBy>Berg Carin - KOMF - Kommunikationsenhet</cp:lastModifiedBy>
  <cp:revision>18</cp:revision>
  <dcterms:created xsi:type="dcterms:W3CDTF">2024-01-29T07:07:10Z</dcterms:created>
  <dcterms:modified xsi:type="dcterms:W3CDTF">2024-03-22T12:22:32Z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-1520713997</vt:i4>
  </property>
  <property fmtid="{D5CDD505-2E9C-101B-9397-08002B2CF9AE}" pid="3" name="_NewReviewCycle">
    <vt:lpwstr/>
  </property>
  <property fmtid="{D5CDD505-2E9C-101B-9397-08002B2CF9AE}" pid="4" name="_EmailSubject">
    <vt:lpwstr>presentation seminarium psykisk ohälsa </vt:lpwstr>
  </property>
  <property fmtid="{D5CDD505-2E9C-101B-9397-08002B2CF9AE}" pid="5" name="_AuthorEmail">
    <vt:lpwstr>susanna.mixter@regiongavleborg.se</vt:lpwstr>
  </property>
  <property fmtid="{D5CDD505-2E9C-101B-9397-08002B2CF9AE}" pid="6" name="_AuthorEmailDisplayName">
    <vt:lpwstr>Mixter Susanna - FORSHM - Samhällsmedicin</vt:lpwstr>
  </property>
  <property fmtid="{D5CDD505-2E9C-101B-9397-08002B2CF9AE}" pid="7" name="_PreviousAdHocReviewCycleID">
    <vt:i4>1144299493</vt:i4>
  </property>
</Properties>
</file>