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28" r:id="rId2"/>
    <p:sldMasterId id="2147483676" r:id="rId3"/>
    <p:sldMasterId id="2147483690" r:id="rId4"/>
    <p:sldMasterId id="2147483704" r:id="rId5"/>
    <p:sldMasterId id="2147483743" r:id="rId6"/>
  </p:sldMasterIdLst>
  <p:notesMasterIdLst>
    <p:notesMasterId r:id="rId8"/>
  </p:notesMasterIdLst>
  <p:sldIdLst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679"/>
    <a:srgbClr val="FFD69F"/>
    <a:srgbClr val="FF66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50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5B246-B089-468C-8252-D66885A61966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B78D0-A1DD-4138-872A-907C239C2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3707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DD86C-E8DC-4A64-BA24-C097681B0E7A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4647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GRÖN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E08C02D6-C043-4AC9-8E41-79BFB3AF64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472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7059049A-05E7-4FDF-B4BE-1F9F7A3E0EB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4369116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8020049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799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4 bilder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6CF8486D-A3B9-4509-B1C3-217F8C9A8EF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000886"/>
            <a:ext cx="5293995" cy="1896744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68389" y="1989138"/>
            <a:ext cx="5328286" cy="1896744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053206"/>
            <a:ext cx="5305425" cy="1896744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79819" y="4041458"/>
            <a:ext cx="5316856" cy="1896744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974557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Stor bild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0E3EA194-4ED2-4776-9E7C-CE407BE95546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000886"/>
            <a:ext cx="10801349" cy="3949064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9220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266A0851-13CF-4A9F-8488-ED004F0A00E9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695325" y="1989138"/>
            <a:ext cx="10801350" cy="3960812"/>
          </a:xfrm>
        </p:spPr>
        <p:txBody>
          <a:bodyPr/>
          <a:lstStyle/>
          <a:p>
            <a:r>
              <a:rPr lang="sv-SE"/>
              <a:t>Klicka på ikonen för att lägga till ett medieklipp</a:t>
            </a:r>
          </a:p>
        </p:txBody>
      </p:sp>
    </p:spTree>
    <p:extLst>
      <p:ext uri="{BB962C8B-B14F-4D97-AF65-F5344CB8AC3E}">
        <p14:creationId xmlns:p14="http://schemas.microsoft.com/office/powerpoint/2010/main" val="1563414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Bar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7059049A-05E7-4FDF-B4BE-1F9F7A3E0EB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60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Å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02D6-C043-4AC9-8E41-79BFB3AF64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545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CC45-EAD9-438E-A17C-DDB1EDA6D8CF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9878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Å - Punktlista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7F55-A354-40FC-8E03-C76C1CC09D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7639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Å - Text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E72C-FC11-4730-B9BA-6B8B0206AD68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2972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Å -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36000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9A40-51A7-4D96-80C0-8B52CBD092FA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28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1CBBCC45-EAD9-438E-A17C-DDB1EDA6D8CF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339294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Å - Text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288000"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4D45-CEF1-418D-907B-F71C21454A1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342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5" y="2997200"/>
            <a:ext cx="5400676" cy="29527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FA5D-0135-42F2-A306-E966EE2D14C8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446519" y="2997200"/>
            <a:ext cx="505015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4343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2 bild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17770" y="2997200"/>
            <a:ext cx="6490335" cy="295275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B938-3AE4-4CC2-B341-789DD135F14D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562474"/>
            <a:ext cx="3945255" cy="1387476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706755" y="2997200"/>
            <a:ext cx="3945255" cy="1370965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38941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B935-3C9D-4BD3-AE40-88265D7AD2AE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95061" y="2997200"/>
            <a:ext cx="5313042" cy="295275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997200"/>
            <a:ext cx="530923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272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4369116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8020049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58433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4 bilder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486D-A3B9-4509-B1C3-217F8C9A8EF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000886"/>
            <a:ext cx="5293995" cy="189674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68389" y="1989138"/>
            <a:ext cx="5328286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053206"/>
            <a:ext cx="5305425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79819" y="4041458"/>
            <a:ext cx="5316856" cy="1896744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37202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Stor bild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A194-4ED2-4776-9E7C-CE407BE95546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000886"/>
            <a:ext cx="10801349" cy="3949064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42631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0851-13CF-4A9F-8488-ED004F0A00E9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695325" y="1989138"/>
            <a:ext cx="10801350" cy="3960812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28525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 - Bar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5920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ERISE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02D6-C043-4AC9-8E41-79BFB3AF64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623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ÖN - Punktlista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77F55-A354-40FC-8E03-C76C1CC09D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1454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CC45-EAD9-438E-A17C-DDB1EDA6D8CF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97686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RISE - Punktlista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7F55-A354-40FC-8E03-C76C1CC09D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6034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RISE - Text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E72C-FC11-4730-B9BA-6B8B0206AD68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00183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RISE -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36000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9A40-51A7-4D96-80C0-8B52CBD092FA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49221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RISE - Text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288000"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4D45-CEF1-418D-907B-F71C21454A1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50736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5" y="2997200"/>
            <a:ext cx="5400676" cy="29527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FA5D-0135-42F2-A306-E966EE2D14C8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446519" y="2997200"/>
            <a:ext cx="505015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1563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2 bild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17770" y="2997200"/>
            <a:ext cx="6490335" cy="295275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B938-3AE4-4CC2-B341-789DD135F14D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562474"/>
            <a:ext cx="3945255" cy="1387476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706755" y="2997200"/>
            <a:ext cx="3945255" cy="1370965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34819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B935-3C9D-4BD3-AE40-88265D7AD2AE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95061" y="2997200"/>
            <a:ext cx="5313042" cy="295275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997200"/>
            <a:ext cx="530923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59586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4369116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8020049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96197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4 bilder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486D-A3B9-4509-B1C3-217F8C9A8EF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000886"/>
            <a:ext cx="5293995" cy="189674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68389" y="1989138"/>
            <a:ext cx="5328286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053206"/>
            <a:ext cx="5305425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79819" y="4041458"/>
            <a:ext cx="5316856" cy="1896744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566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ÖN - Text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041BE72C-FC11-4730-B9BA-6B8B0206AD68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995172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Stor bild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A194-4ED2-4776-9E7C-CE407BE95546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000886"/>
            <a:ext cx="10801349" cy="3949064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30144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0851-13CF-4A9F-8488-ED004F0A00E9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695325" y="1989138"/>
            <a:ext cx="10801350" cy="3960812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53808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ISE - Bar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7426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RANGE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02D6-C043-4AC9-8E41-79BFB3AF64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9248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Rubrik tex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1989138"/>
            <a:ext cx="6117367" cy="262205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6117367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CC45-EAD9-438E-A17C-DDB1EDA6D8CF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7553913" y="549276"/>
            <a:ext cx="3942762" cy="540067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7851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ANGE - Punktlista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7F55-A354-40FC-8E03-C76C1CC09D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657372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ANGE - Text 1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BE72C-FC11-4730-B9BA-6B8B0206AD68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813183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ANGE -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36000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B9A40-51A7-4D96-80C0-8B52CBD092FA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25598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RANGE - Text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288000"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4D45-CEF1-418D-907B-F71C21454A1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60975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5" y="2997200"/>
            <a:ext cx="5400676" cy="29527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FA5D-0135-42F2-A306-E966EE2D14C8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446519" y="2997200"/>
            <a:ext cx="505015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0657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ÖN -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360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C4DB9A40-51A7-4D96-80C0-8B52CBD092FA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59380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2 bild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17770" y="2997200"/>
            <a:ext cx="6490335" cy="295275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B938-3AE4-4CC2-B341-789DD135F14D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562474"/>
            <a:ext cx="3945255" cy="1387476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706755" y="2997200"/>
            <a:ext cx="3945255" cy="1370965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3834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B935-3C9D-4BD3-AE40-88265D7AD2AE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95061" y="2997200"/>
            <a:ext cx="5313042" cy="295275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997200"/>
            <a:ext cx="5309235" cy="295275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86179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4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4369116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15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8020049" y="2997200"/>
            <a:ext cx="3476625" cy="2952750"/>
          </a:xfrm>
        </p:spPr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792289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4 bilder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486D-A3B9-4509-B1C3-217F8C9A8EF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706755" y="2000886"/>
            <a:ext cx="5293995" cy="1896744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6168389" y="1989138"/>
            <a:ext cx="5328286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053206"/>
            <a:ext cx="5305425" cy="1896744"/>
          </a:xfrm>
        </p:spPr>
        <p:txBody>
          <a:bodyPr/>
          <a:lstStyle/>
          <a:p>
            <a:endParaRPr lang="sv-SE"/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6179819" y="4041458"/>
            <a:ext cx="5316856" cy="1896744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2894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Stor bild inge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A194-4ED2-4776-9E7C-CE407BE95546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000886"/>
            <a:ext cx="10801349" cy="3949064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5684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0851-13CF-4A9F-8488-ED004F0A00E9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695325" y="1989138"/>
            <a:ext cx="10801350" cy="3960812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562675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Bar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049A-05E7-4FDF-B4BE-1F9F7A3E0EB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20140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lside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A194-4ED2-4776-9E7C-CE407BE95546}" type="datetime1">
              <a:rPr lang="sv-SE" smtClean="0"/>
              <a:t>2025-11-05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41647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NGE -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media 2"/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0851-13CF-4A9F-8488-ED004F0A00E9}" type="datetime1">
              <a:rPr lang="sv-SE" smtClean="0"/>
              <a:t>2025-11-05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214350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RANGE - Rubri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6755" y="2997200"/>
            <a:ext cx="10801350" cy="1613989"/>
          </a:xfrm>
        </p:spPr>
        <p:txBody>
          <a:bodyPr anchor="b"/>
          <a:lstStyle>
            <a:lvl1pPr algn="l">
              <a:defRPr sz="5000"/>
            </a:lvl1pPr>
          </a:lstStyle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06755" y="4885509"/>
            <a:ext cx="10801350" cy="1064442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02D6-C043-4AC9-8E41-79BFB3AF6477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7488011" y="-658646"/>
            <a:ext cx="47039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753475" y="7187650"/>
            <a:ext cx="2743200" cy="365125"/>
          </a:xfrm>
        </p:spPr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92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ÖN - Text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4" y="2997200"/>
            <a:ext cx="10801351" cy="2952750"/>
          </a:xfrm>
        </p:spPr>
        <p:txBody>
          <a:bodyPr numCol="2" spcCol="288000"/>
          <a:lstStyle>
            <a:lvl1pPr marL="0" indent="0">
              <a:buFontTx/>
              <a:buNone/>
              <a:defRPr/>
            </a:lvl1pPr>
            <a:lvl2pPr marL="274637" indent="0">
              <a:buFontTx/>
              <a:buNone/>
              <a:defRPr/>
            </a:lvl2pPr>
            <a:lvl3pPr marL="627062" indent="0">
              <a:buFontTx/>
              <a:buNone/>
              <a:defRPr/>
            </a:lvl3pPr>
            <a:lvl4pPr marL="1071562" indent="0">
              <a:buFontTx/>
              <a:buNone/>
              <a:defRPr/>
            </a:lvl4pPr>
            <a:lvl5pPr marL="1436687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46DC4D45-CEF1-418D-907B-F71C21454A1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31808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638568"/>
      </p:ext>
    </p:extLst>
  </p:cSld>
  <p:clrMapOvr>
    <a:masterClrMapping/>
  </p:clrMapOvr>
  <p:hf sldNum="0"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7222670"/>
      </p:ext>
    </p:extLst>
  </p:cSld>
  <p:clrMapOvr>
    <a:masterClrMapping/>
  </p:clrMapOvr>
  <p:hf sldNum="0"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1516600"/>
      </p:ext>
    </p:extLst>
  </p:cSld>
  <p:clrMapOvr>
    <a:masterClrMapping/>
  </p:clrMapOvr>
  <p:hf sldNum="0"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2023537"/>
      </p:ext>
    </p:extLst>
  </p:cSld>
  <p:clrMapOvr>
    <a:masterClrMapping/>
  </p:clrMapOvr>
  <p:hf sldNum="0"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5616369"/>
      </p:ext>
    </p:extLst>
  </p:cSld>
  <p:clrMapOvr>
    <a:masterClrMapping/>
  </p:clrMapOvr>
  <p:hf sldNum="0"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7593481"/>
      </p:ext>
    </p:extLst>
  </p:cSld>
  <p:clrMapOvr>
    <a:masterClrMapping/>
  </p:clrMapOvr>
  <p:hf sldNum="0"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4231642"/>
      </p:ext>
    </p:extLst>
  </p:cSld>
  <p:clrMapOvr>
    <a:masterClrMapping/>
  </p:clrMapOvr>
  <p:hf sldNum="0"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4944330"/>
      </p:ext>
    </p:extLst>
  </p:cSld>
  <p:clrMapOvr>
    <a:masterClrMapping/>
  </p:clrMapOvr>
  <p:hf sldNum="0"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4121508"/>
      </p:ext>
    </p:extLst>
  </p:cSld>
  <p:clrMapOvr>
    <a:masterClrMapping/>
  </p:clrMapOvr>
  <p:hf sldNum="0"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512773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95325" y="2997200"/>
            <a:ext cx="5400676" cy="29527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3DA6FA5D-0135-42F2-A306-E966EE2D14C8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446519" y="2997200"/>
            <a:ext cx="5050155" cy="295275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76997145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7778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2 bilder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17770" y="2997200"/>
            <a:ext cx="6490335" cy="29527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6C49B938-3AE4-4CC2-B341-789DD135F14D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706755" y="4562474"/>
            <a:ext cx="3945255" cy="1387476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bild 7"/>
          <p:cNvSpPr>
            <a:spLocks noGrp="1"/>
          </p:cNvSpPr>
          <p:nvPr>
            <p:ph type="pic" sz="quarter" idx="17"/>
          </p:nvPr>
        </p:nvSpPr>
        <p:spPr>
          <a:xfrm>
            <a:off x="706755" y="2997200"/>
            <a:ext cx="3945255" cy="1370965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05339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 -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/>
          <a:lstStyle/>
          <a:p>
            <a:fld id="{72CEB935-3C9D-4BD3-AE40-88265D7AD2AE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5C13B-CD88-43AB-BEBB-7091F022366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95061" y="2997200"/>
            <a:ext cx="5313042" cy="295275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695325" y="2997200"/>
            <a:ext cx="5309235" cy="295275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9945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7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2"/>
            <a:ext cx="1980000" cy="597614"/>
          </a:xfrm>
          <a:prstGeom prst="rect">
            <a:avLst/>
          </a:prstGeom>
        </p:spPr>
      </p:pic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635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725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07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19C8-A0D3-4536-97A4-2E130B18FED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3"/>
            <a:ext cx="1980000" cy="59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15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707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19C8-A0D3-4536-97A4-2E130B18FED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3"/>
            <a:ext cx="1980000" cy="59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44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726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70699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19C8-A0D3-4536-97A4-2E130B18FED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3"/>
            <a:ext cx="1980000" cy="59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70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27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06755" y="1992312"/>
            <a:ext cx="10801348" cy="785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06754" y="2997200"/>
            <a:ext cx="10801349" cy="295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61320" y="7187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19C8-A0D3-4536-97A4-2E130B18FED2}" type="datetime1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792685" y="556200"/>
            <a:ext cx="4703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53475" y="632667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695325" y="6281501"/>
            <a:ext cx="2391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regiongavleborg.se 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57" y="556003"/>
            <a:ext cx="1980000" cy="59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55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55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1698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182563" algn="l" defTabSz="914400" rtl="0" eaLnBrk="1" latinLnBrk="0" hangingPunct="1">
        <a:lnSpc>
          <a:spcPts val="288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182563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200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pos="438">
          <p15:clr>
            <a:srgbClr val="F26B43"/>
          </p15:clr>
        </p15:guide>
        <p15:guide id="5" orient="horz" pos="1253">
          <p15:clr>
            <a:srgbClr val="F26B43"/>
          </p15:clr>
        </p15:guide>
        <p15:guide id="6" orient="horz" pos="3748">
          <p15:clr>
            <a:srgbClr val="F26B43"/>
          </p15:clr>
        </p15:guide>
        <p15:guide id="7" pos="7242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A564D-3FF0-4C4C-8110-A9ED42B63981}" type="datetimeFigureOut">
              <a:rPr lang="sv-SE" smtClean="0"/>
              <a:t>2025-11-05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5C13B-CD88-43AB-BEBB-7091F022366D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25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de hörn 4"/>
          <p:cNvSpPr/>
          <p:nvPr/>
        </p:nvSpPr>
        <p:spPr>
          <a:xfrm>
            <a:off x="731366" y="1628750"/>
            <a:ext cx="10765309" cy="432048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Arial Rounded MT Bold" panose="020F0704030504030204" pitchFamily="34" charset="0"/>
              </a:rPr>
              <a:t>Måndag                 Tisdag                   Onsdag                Torsdag                    Fredag</a:t>
            </a:r>
          </a:p>
        </p:txBody>
      </p:sp>
      <p:sp>
        <p:nvSpPr>
          <p:cNvPr id="6" name="Rektangel med rundade hörn 5"/>
          <p:cNvSpPr/>
          <p:nvPr/>
        </p:nvSpPr>
        <p:spPr>
          <a:xfrm>
            <a:off x="695325" y="2362967"/>
            <a:ext cx="4320555" cy="57631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 dirty="0">
              <a:latin typeface="Arial Rounded MT Bold" panose="020F0704030504030204" pitchFamily="34" charset="0"/>
            </a:endParaRPr>
          </a:p>
          <a:p>
            <a:pPr algn="ctr"/>
            <a:r>
              <a:rPr lang="sv-SE" sz="1600" dirty="0">
                <a:latin typeface="Arial Rounded MT Bold" panose="020F0704030504030204" pitchFamily="34" charset="0"/>
              </a:rPr>
              <a:t>Konsultationsmetodik </a:t>
            </a:r>
            <a:r>
              <a:rPr lang="sv-SE" sz="1600" baseline="30000" dirty="0">
                <a:latin typeface="Arial Rounded MT Bold" panose="020F0704030504030204" pitchFamily="34" charset="0"/>
              </a:rPr>
              <a:t>b1, STb1  </a:t>
            </a:r>
            <a:r>
              <a:rPr lang="sv-SE" sz="1600" dirty="0">
                <a:latin typeface="Arial Rounded MT Bold" panose="020F0704030504030204" pitchFamily="34" charset="0"/>
              </a:rPr>
              <a:t> </a:t>
            </a:r>
          </a:p>
          <a:p>
            <a:pPr algn="ctr"/>
            <a:r>
              <a:rPr lang="sv-SE" sz="1600" dirty="0">
                <a:latin typeface="Arial Rounded MT Bold" panose="020F0704030504030204" pitchFamily="34" charset="0"/>
              </a:rPr>
              <a:t>+ uppföljningsdag  </a:t>
            </a:r>
          </a:p>
          <a:p>
            <a:pPr algn="ctr"/>
            <a:r>
              <a:rPr lang="sv-SE" sz="1600" dirty="0">
                <a:latin typeface="Arial Rounded MT Bold" panose="020F0704030504030204" pitchFamily="34" charset="0"/>
              </a:rPr>
              <a:t> </a:t>
            </a:r>
            <a:endParaRPr lang="sv-SE" sz="1600" baseline="30000" dirty="0">
              <a:latin typeface="Arial Rounded MT Bold" panose="020F0704030504030204" pitchFamily="34" charset="0"/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3647728" y="4509120"/>
            <a:ext cx="4968552" cy="673224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v-SE" sz="1600" dirty="0">
                <a:latin typeface="Arial Rounded MT Bold" panose="020F0704030504030204" pitchFamily="34" charset="0"/>
              </a:rPr>
              <a:t>Handledarutbildning</a:t>
            </a:r>
            <a:r>
              <a:rPr lang="sv-SE" sz="1600" baseline="30000" dirty="0">
                <a:latin typeface="Arial Rounded MT Bold" panose="020F0704030504030204" pitchFamily="34" charset="0"/>
              </a:rPr>
              <a:t> a1, a2,</a:t>
            </a:r>
            <a:r>
              <a:rPr lang="sv-SE" sz="1600" dirty="0">
                <a:latin typeface="Arial Rounded MT Bold" panose="020F0704030504030204" pitchFamily="34" charset="0"/>
              </a:rPr>
              <a:t> </a:t>
            </a:r>
            <a:r>
              <a:rPr lang="sv-SE" sz="1600" baseline="30000" dirty="0">
                <a:latin typeface="Arial Rounded MT Bold" panose="020F0704030504030204" pitchFamily="34" charset="0"/>
              </a:rPr>
              <a:t>STa4,</a:t>
            </a:r>
            <a:r>
              <a:rPr lang="sv-SE" sz="1600" dirty="0">
                <a:latin typeface="Arial Rounded MT Bold" panose="020F0704030504030204" pitchFamily="34" charset="0"/>
              </a:rPr>
              <a:t> </a:t>
            </a:r>
            <a:r>
              <a:rPr lang="sv-SE" sz="1600" baseline="30000" dirty="0">
                <a:latin typeface="Arial Rounded MT Bold" panose="020F0704030504030204" pitchFamily="34" charset="0"/>
              </a:rPr>
              <a:t>STa6 </a:t>
            </a:r>
            <a:endParaRPr lang="sv-SE" sz="1600" dirty="0"/>
          </a:p>
        </p:txBody>
      </p:sp>
      <p:sp>
        <p:nvSpPr>
          <p:cNvPr id="8" name="Rektangel med rundade hörn 7"/>
          <p:cNvSpPr/>
          <p:nvPr/>
        </p:nvSpPr>
        <p:spPr>
          <a:xfrm>
            <a:off x="3647728" y="3861048"/>
            <a:ext cx="3384376" cy="47578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latin typeface="Arial Rounded MT Bold" panose="020F0704030504030204" pitchFamily="34" charset="0"/>
              </a:rPr>
              <a:t>Palliativ medicin </a:t>
            </a:r>
            <a:r>
              <a:rPr lang="sv-SE" baseline="30000" dirty="0">
                <a:latin typeface="Arial Rounded MT Bold" panose="020F0704030504030204" pitchFamily="34" charset="0"/>
              </a:rPr>
              <a:t>b5, STb4</a:t>
            </a:r>
          </a:p>
        </p:txBody>
      </p:sp>
      <p:sp>
        <p:nvSpPr>
          <p:cNvPr id="9" name="Rektangel med rundade hörn 8"/>
          <p:cNvSpPr/>
          <p:nvPr/>
        </p:nvSpPr>
        <p:spPr>
          <a:xfrm>
            <a:off x="7392144" y="3125840"/>
            <a:ext cx="4104531" cy="735208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latin typeface="Arial Rounded MT Bold" panose="020F0704030504030204" pitchFamily="34" charset="0"/>
              </a:rPr>
              <a:t>Sjukdomsförebyggande arbete    + uppföljningsdag </a:t>
            </a:r>
            <a:r>
              <a:rPr lang="sv-SE" sz="1600" baseline="30000" dirty="0">
                <a:latin typeface="Arial Rounded MT Bold" panose="020F0704030504030204" pitchFamily="34" charset="0"/>
              </a:rPr>
              <a:t> b2,</a:t>
            </a:r>
            <a:r>
              <a:rPr lang="sv-SE" sz="1600" dirty="0">
                <a:latin typeface="Arial Rounded MT Bold" panose="020F0704030504030204" pitchFamily="34" charset="0"/>
              </a:rPr>
              <a:t> </a:t>
            </a:r>
            <a:r>
              <a:rPr lang="sv-SE" sz="1600" baseline="30000" dirty="0">
                <a:latin typeface="Arial Rounded MT Bold" panose="020F0704030504030204" pitchFamily="34" charset="0"/>
              </a:rPr>
              <a:t>a2,</a:t>
            </a:r>
            <a:r>
              <a:rPr lang="sv-SE" sz="1600" dirty="0">
                <a:latin typeface="Arial Rounded MT Bold" panose="020F0704030504030204" pitchFamily="34" charset="0"/>
              </a:rPr>
              <a:t> </a:t>
            </a:r>
            <a:r>
              <a:rPr lang="sv-SE" sz="1600" baseline="30000" dirty="0">
                <a:latin typeface="Arial Rounded MT Bold" panose="020F0704030504030204" pitchFamily="34" charset="0"/>
              </a:rPr>
              <a:t>STb2</a:t>
            </a:r>
            <a:r>
              <a:rPr lang="sv-SE" sz="1600" dirty="0">
                <a:latin typeface="Arial Rounded MT Bold" panose="020F0704030504030204" pitchFamily="34" charset="0"/>
              </a:rPr>
              <a:t> </a:t>
            </a:r>
          </a:p>
        </p:txBody>
      </p:sp>
      <p:cxnSp>
        <p:nvCxnSpPr>
          <p:cNvPr id="19" name="Rak 18"/>
          <p:cNvCxnSpPr/>
          <p:nvPr/>
        </p:nvCxnSpPr>
        <p:spPr>
          <a:xfrm>
            <a:off x="9120373" y="5517232"/>
            <a:ext cx="64807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>
            <a:off x="9120373" y="5949280"/>
            <a:ext cx="6480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ruta 20"/>
          <p:cNvSpPr txBox="1"/>
          <p:nvPr/>
        </p:nvSpPr>
        <p:spPr>
          <a:xfrm>
            <a:off x="9840416" y="5349794"/>
            <a:ext cx="17659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Tidigt – första året</a:t>
            </a:r>
          </a:p>
          <a:p>
            <a:r>
              <a:rPr lang="sv-S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Mellan - år 2-4</a:t>
            </a:r>
          </a:p>
          <a:p>
            <a:r>
              <a:rPr lang="sv-S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Sent – sista året</a:t>
            </a:r>
          </a:p>
          <a:p>
            <a:endParaRPr lang="sv-SE" sz="1400" dirty="0">
              <a:solidFill>
                <a:schemeClr val="tx1">
                  <a:lumMod val="75000"/>
                  <a:lumOff val="2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5" name="Rektangel 24"/>
          <p:cNvSpPr/>
          <p:nvPr/>
        </p:nvSpPr>
        <p:spPr>
          <a:xfrm>
            <a:off x="3791744" y="692696"/>
            <a:ext cx="65491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Rounded MT Bold" panose="020F0704030504030204" pitchFamily="34" charset="0"/>
              </a:rPr>
              <a:t>Modell kursvecka för ST vecka 19 </a:t>
            </a:r>
          </a:p>
        </p:txBody>
      </p:sp>
      <p:sp>
        <p:nvSpPr>
          <p:cNvPr id="26" name="Rektangel med rundade hörn 25"/>
          <p:cNvSpPr/>
          <p:nvPr/>
        </p:nvSpPr>
        <p:spPr>
          <a:xfrm>
            <a:off x="7392144" y="2395736"/>
            <a:ext cx="4104531" cy="4572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latin typeface="Arial Rounded MT Bold" panose="020F0704030504030204" pitchFamily="34" charset="0"/>
              </a:rPr>
              <a:t>Vårdjuridik </a:t>
            </a:r>
            <a:r>
              <a:rPr lang="sv-SE" baseline="30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a6, a3,</a:t>
            </a:r>
            <a:r>
              <a:rPr lang="sv-SE" dirty="0">
                <a:solidFill>
                  <a:prstClr val="white"/>
                </a:solidFill>
                <a:latin typeface="Arial Rounded MT Bold" panose="020F0704030504030204" pitchFamily="34" charset="0"/>
              </a:rPr>
              <a:t> </a:t>
            </a:r>
            <a:r>
              <a:rPr lang="sv-SE" baseline="30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STa1, STa7</a:t>
            </a:r>
            <a:r>
              <a:rPr lang="sv-SE" sz="1600" dirty="0">
                <a:latin typeface="Arial Rounded MT Bold" panose="020F0704030504030204" pitchFamily="34" charset="0"/>
              </a:rPr>
              <a:t>     </a:t>
            </a:r>
            <a:endParaRPr lang="sv-SE" sz="1600" baseline="30000" dirty="0">
              <a:latin typeface="Arial Rounded MT Bold" panose="020F0704030504030204" pitchFamily="34" charset="0"/>
            </a:endParaRPr>
          </a:p>
        </p:txBody>
      </p:sp>
      <p:cxnSp>
        <p:nvCxnSpPr>
          <p:cNvPr id="23" name="Rak 22"/>
          <p:cNvCxnSpPr/>
          <p:nvPr/>
        </p:nvCxnSpPr>
        <p:spPr>
          <a:xfrm>
            <a:off x="9120373" y="5733256"/>
            <a:ext cx="648072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ruta 3"/>
          <p:cNvSpPr txBox="1"/>
          <p:nvPr/>
        </p:nvSpPr>
        <p:spPr>
          <a:xfrm>
            <a:off x="8976320" y="4999819"/>
            <a:ext cx="19766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Kurs - när under ST?</a:t>
            </a:r>
          </a:p>
        </p:txBody>
      </p:sp>
      <p:sp>
        <p:nvSpPr>
          <p:cNvPr id="17" name="Rektangel med rundade hörn 16"/>
          <p:cNvSpPr/>
          <p:nvPr/>
        </p:nvSpPr>
        <p:spPr>
          <a:xfrm>
            <a:off x="695324" y="3129493"/>
            <a:ext cx="2088308" cy="659547"/>
          </a:xfrm>
          <a:prstGeom prst="roundRect">
            <a:avLst/>
          </a:prstGeom>
          <a:solidFill>
            <a:srgbClr val="FFC6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600" dirty="0">
                <a:latin typeface="Arial Rounded MT Bold" panose="020F0704030504030204" pitchFamily="34" charset="0"/>
              </a:rPr>
              <a:t>Farmakologi </a:t>
            </a:r>
            <a:r>
              <a:rPr lang="sv-SE" sz="1600" baseline="30000" dirty="0">
                <a:latin typeface="Arial Rounded MT Bold" panose="020F0704030504030204" pitchFamily="34" charset="0"/>
              </a:rPr>
              <a:t>b3</a:t>
            </a:r>
          </a:p>
          <a:p>
            <a:r>
              <a:rPr lang="sv-SE" sz="1600" dirty="0">
                <a:latin typeface="Arial Rounded MT Bold" panose="020F0704030504030204" pitchFamily="34" charset="0"/>
              </a:rPr>
              <a:t>uppföljningsdag </a:t>
            </a:r>
            <a:r>
              <a:rPr lang="sv-SE" dirty="0">
                <a:latin typeface="Arial Rounded MT Bold" panose="020F0704030504030204" pitchFamily="34" charset="0"/>
              </a:rPr>
              <a:t> </a:t>
            </a:r>
            <a:endParaRPr lang="sv-SE" baseline="30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10641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liggande u dekor 2015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ionGavleborg_office tema" id="{AC66ADA5-37EB-47AB-A13A-E1E6DDED8136}" vid="{AC6A8451-B8EE-4F53-904D-F24A430DDAF6}"/>
    </a:ext>
  </a:extLst>
</a:theme>
</file>

<file path=ppt/theme/theme2.xml><?xml version="1.0" encoding="utf-8"?>
<a:theme xmlns:a="http://schemas.openxmlformats.org/drawingml/2006/main" name="BLÅ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ERISE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RANGE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Alternativ">
  <a:themeElements>
    <a:clrScheme name="Region Gävleborg">
      <a:dk1>
        <a:sysClr val="windowText" lastClr="000000"/>
      </a:dk1>
      <a:lt1>
        <a:sysClr val="window" lastClr="FFFFFF"/>
      </a:lt1>
      <a:dk2>
        <a:srgbClr val="292929"/>
      </a:dk2>
      <a:lt2>
        <a:srgbClr val="B2B2B2"/>
      </a:lt2>
      <a:accent1>
        <a:srgbClr val="69BE28"/>
      </a:accent1>
      <a:accent2>
        <a:srgbClr val="0089C4"/>
      </a:accent2>
      <a:accent3>
        <a:srgbClr val="F08800"/>
      </a:accent3>
      <a:accent4>
        <a:srgbClr val="E21776"/>
      </a:accent4>
      <a:accent5>
        <a:srgbClr val="A8CD82"/>
      </a:accent5>
      <a:accent6>
        <a:srgbClr val="5DB8DE"/>
      </a:accent6>
      <a:hlink>
        <a:srgbClr val="FCCC84"/>
      </a:hlink>
      <a:folHlink>
        <a:srgbClr val="EF92AC"/>
      </a:folHlink>
    </a:clrScheme>
    <a:fontScheme name="Region Gävlebo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liggande u dekor 2015</Template>
  <TotalTime>167</TotalTime>
  <Words>70</Words>
  <Application>Microsoft Office PowerPoint</Application>
  <PresentationFormat>Bredbild</PresentationFormat>
  <Paragraphs>17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6</vt:i4>
      </vt:variant>
      <vt:variant>
        <vt:lpstr>Bildrubriker</vt:lpstr>
      </vt:variant>
      <vt:variant>
        <vt:i4>1</vt:i4>
      </vt:variant>
    </vt:vector>
  </HeadingPairs>
  <TitlesOfParts>
    <vt:vector size="10" baseType="lpstr">
      <vt:lpstr>Arial</vt:lpstr>
      <vt:lpstr>Arial Rounded MT Bold</vt:lpstr>
      <vt:lpstr>Calibri</vt:lpstr>
      <vt:lpstr>Presentation liggande u dekor 2015</vt:lpstr>
      <vt:lpstr>BLÅ</vt:lpstr>
      <vt:lpstr>CERISE</vt:lpstr>
      <vt:lpstr>ORANGE</vt:lpstr>
      <vt:lpstr>Alternativ</vt:lpstr>
      <vt:lpstr>Office-tema</vt:lpstr>
      <vt:lpstr>PowerPoint-presentation</vt:lpstr>
    </vt:vector>
  </TitlesOfParts>
  <Company>Landstinget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Palm Maria - BKPH - Läkare Kvinnosjukvård Gävle</dc:creator>
  <cp:lastModifiedBy>Eriksson Susann - HOSGSR - Samordning läkarutbildning</cp:lastModifiedBy>
  <cp:revision>54</cp:revision>
  <dcterms:created xsi:type="dcterms:W3CDTF">2017-10-25T13:43:09Z</dcterms:created>
  <dcterms:modified xsi:type="dcterms:W3CDTF">2025-11-05T08:41:55Z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265424828</vt:i4>
  </property>
  <property fmtid="{D5CDD505-2E9C-101B-9397-08002B2CF9AE}" pid="3" name="_NewReviewCycle">
    <vt:lpwstr/>
  </property>
  <property fmtid="{D5CDD505-2E9C-101B-9397-08002B2CF9AE}" pid="4" name="_EmailSubject">
    <vt:lpwstr>Kursveckan reviderad bild </vt:lpwstr>
  </property>
  <property fmtid="{D5CDD505-2E9C-101B-9397-08002B2CF9AE}" pid="5" name="_AuthorEmail">
    <vt:lpwstr>maria.palm@regiongavleborg.se</vt:lpwstr>
  </property>
  <property fmtid="{D5CDD505-2E9C-101B-9397-08002B2CF9AE}" pid="6" name="_AuthorEmailDisplayName">
    <vt:lpwstr>Palm Maria - KS - HR</vt:lpwstr>
  </property>
  <property fmtid="{D5CDD505-2E9C-101B-9397-08002B2CF9AE}" pid="7" name="_PreviousAdHocReviewCycleID">
    <vt:i4>-7889779</vt:i4>
  </property>
</Properties>
</file>